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83" r:id="rId3"/>
    <p:sldId id="284" r:id="rId4"/>
    <p:sldId id="282" r:id="rId5"/>
    <p:sldId id="286" r:id="rId6"/>
    <p:sldId id="285" r:id="rId7"/>
    <p:sldId id="267" r:id="rId8"/>
    <p:sldId id="287" r:id="rId9"/>
    <p:sldId id="265" r:id="rId10"/>
    <p:sldId id="277" r:id="rId11"/>
    <p:sldId id="274" r:id="rId12"/>
    <p:sldId id="275" r:id="rId13"/>
    <p:sldId id="276" r:id="rId14"/>
    <p:sldId id="288" r:id="rId15"/>
    <p:sldId id="278" r:id="rId16"/>
    <p:sldId id="280" r:id="rId17"/>
    <p:sldId id="281" r:id="rId18"/>
    <p:sldId id="273" r:id="rId19"/>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55835" autoAdjust="0"/>
  </p:normalViewPr>
  <p:slideViewPr>
    <p:cSldViewPr snapToGrid="0" snapToObjects="1">
      <p:cViewPr varScale="1">
        <p:scale>
          <a:sx n="26" d="100"/>
          <a:sy n="26" d="100"/>
        </p:scale>
        <p:origin x="1782" y="48"/>
      </p:cViewPr>
      <p:guideLst>
        <p:guide orient="horz" pos="2160"/>
        <p:guide pos="2880"/>
      </p:guideLst>
    </p:cSldViewPr>
  </p:slideViewPr>
  <p:outlineViewPr>
    <p:cViewPr>
      <p:scale>
        <a:sx n="33" d="100"/>
        <a:sy n="33" d="100"/>
      </p:scale>
      <p:origin x="0" y="0"/>
    </p:cViewPr>
  </p:outlineViewPr>
  <p:notesTextViewPr>
    <p:cViewPr>
      <p:scale>
        <a:sx n="1" d="1"/>
        <a:sy n="1" d="1"/>
      </p:scale>
      <p:origin x="0" y="-50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ＭＳ Ｐゴシック" pitchFamily="1" charset="-128"/>
                <a:cs typeface="+mn-cs"/>
              </a:defRPr>
            </a:lvl1pPr>
          </a:lstStyle>
          <a:p>
            <a:pPr>
              <a:defRPr/>
            </a:pPr>
            <a:fld id="{4DB9EC36-8155-46D9-ADAC-6363509D4135}" type="datetime1">
              <a:rPr lang="en-GB"/>
              <a:pPr>
                <a:defRPr/>
              </a:pPr>
              <a:t>17/04/2018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ea typeface="ＭＳ Ｐゴシック" pitchFamily="1" charset="-128"/>
                <a:cs typeface="+mn-cs"/>
              </a:defRPr>
            </a:lvl1pPr>
          </a:lstStyle>
          <a:p>
            <a:pPr>
              <a:defRPr/>
            </a:pPr>
            <a:fld id="{E74FC1EC-AFC6-4A62-A6BE-7F1821EF1D21}" type="slidenum">
              <a:rPr lang="en-GB"/>
              <a:pPr>
                <a:defRPr/>
              </a:pPr>
              <a:t>‹#›</a:t>
            </a:fld>
            <a:endParaRPr lang="en-GB"/>
          </a:p>
        </p:txBody>
      </p:sp>
    </p:spTree>
    <p:extLst>
      <p:ext uri="{BB962C8B-B14F-4D97-AF65-F5344CB8AC3E}">
        <p14:creationId xmlns:p14="http://schemas.microsoft.com/office/powerpoint/2010/main" val="109727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Arial" pitchFamily="34"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ＭＳ Ｐゴシック" pitchFamily="34" charset="-128"/>
                <a:cs typeface="Arial" pitchFamily="34" charset="0"/>
              </a:defRPr>
            </a:lvl1pPr>
          </a:lstStyle>
          <a:p>
            <a:pPr>
              <a:defRPr/>
            </a:pPr>
            <a:fld id="{BC49AD13-D1C1-4569-9700-9A4FA5C2DAD9}" type="datetimeFigureOut">
              <a:rPr lang="en-GB"/>
              <a:pPr>
                <a:defRPr/>
              </a:pPr>
              <a:t>17/04/2018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ＭＳ Ｐゴシック" pitchFamily="34" charset="-128"/>
                <a:cs typeface="Arial" pitchFamily="34" charset="0"/>
              </a:defRPr>
            </a:lvl1pPr>
          </a:lstStyle>
          <a:p>
            <a:pPr>
              <a:defRPr/>
            </a:pPr>
            <a:fld id="{10BE0364-D129-4DB6-834A-527D9DEF0A86}" type="slidenum">
              <a:rPr lang="en-GB"/>
              <a:pPr>
                <a:defRPr/>
              </a:pPr>
              <a:t>‹#›</a:t>
            </a:fld>
            <a:endParaRPr lang="en-GB"/>
          </a:p>
        </p:txBody>
      </p:sp>
    </p:spTree>
    <p:extLst>
      <p:ext uri="{BB962C8B-B14F-4D97-AF65-F5344CB8AC3E}">
        <p14:creationId xmlns:p14="http://schemas.microsoft.com/office/powerpoint/2010/main" val="157380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endParaRPr lang="en-US" dirty="0"/>
          </a:p>
          <a:p>
            <a:pPr eaLnBrk="1" hangingPunct="1">
              <a:spcBef>
                <a:spcPct val="0"/>
              </a:spcBef>
            </a:pPr>
            <a:r>
              <a:rPr lang="en-US" dirty="0"/>
              <a:t>Those who led Sussex East in 1987, were</a:t>
            </a:r>
            <a:r>
              <a:rPr lang="en-US" baseline="0" dirty="0"/>
              <a:t> forward looking and innovative, in those days International camps were not common, and Sussex East was one of the first counties to take that big step and offer such a fantastic opportunity for Girls. One of the reasons this happened was that </a:t>
            </a:r>
            <a:r>
              <a:rPr lang="en-US" baseline="0" dirty="0" err="1"/>
              <a:t>Olave</a:t>
            </a:r>
            <a:r>
              <a:rPr lang="en-US" baseline="0" dirty="0"/>
              <a:t> BP had been a Commissioner in Sussex and 1989 would be the centenary of her birth.  Hence the name  of our first International camp </a:t>
            </a:r>
            <a:r>
              <a:rPr lang="en-US" baseline="0" dirty="0" err="1"/>
              <a:t>Olave</a:t>
            </a:r>
            <a:r>
              <a:rPr lang="en-US" baseline="0" dirty="0"/>
              <a:t> ‘89.</a:t>
            </a:r>
          </a:p>
          <a:p>
            <a:pPr eaLnBrk="1" hangingPunct="1">
              <a:spcBef>
                <a:spcPct val="0"/>
              </a:spcBef>
            </a:pPr>
            <a:endParaRPr lang="en-US" baseline="0" dirty="0"/>
          </a:p>
          <a:p>
            <a:pPr eaLnBrk="1" hangingPunct="1">
              <a:spcBef>
                <a:spcPct val="0"/>
              </a:spcBef>
            </a:pPr>
            <a:r>
              <a:rPr lang="en-US" baseline="0" dirty="0"/>
              <a:t>Each </a:t>
            </a:r>
            <a:r>
              <a:rPr lang="en-US" baseline="0" dirty="0" err="1"/>
              <a:t>Olave</a:t>
            </a:r>
            <a:r>
              <a:rPr lang="en-US" baseline="0" dirty="0"/>
              <a:t> camp has been unique, each has added new activities and faced new challenges. </a:t>
            </a:r>
            <a:r>
              <a:rPr lang="en-GB" baseline="0" dirty="0"/>
              <a:t>In 2019 all the Guides and Senior Section members on site will have been born since the year 2000. Our Challenge 30 years on is to offer an equally forward looking and innovative opportunity for 21st century girls and young women.  </a:t>
            </a:r>
          </a:p>
          <a:p>
            <a:pPr eaLnBrk="1" hangingPunct="1">
              <a:spcBef>
                <a:spcPct val="0"/>
              </a:spcBef>
            </a:pPr>
            <a:endParaRPr lang="en-GB" baseline="0" dirty="0"/>
          </a:p>
          <a:p>
            <a:pPr eaLnBrk="1" hangingPunct="1">
              <a:spcBef>
                <a:spcPct val="0"/>
              </a:spcBef>
            </a:pPr>
            <a:endParaRPr lang="en-US" dirty="0"/>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B24AF-C2B9-4C9B-A99E-0F1A8EEEB1D3}" type="slidenum">
              <a:rPr lang="en-GB" smtClean="0">
                <a:latin typeface="Arial" charset="0"/>
                <a:ea typeface="ＭＳ Ｐゴシック"/>
                <a:cs typeface="Arial" charset="0"/>
              </a:rPr>
              <a:pPr/>
              <a:t>1</a:t>
            </a:fld>
            <a:endParaRPr lang="en-GB">
              <a:latin typeface="Arial" charset="0"/>
              <a:ea typeface="ＭＳ Ｐゴシック"/>
              <a:cs typeface="Arial" charset="0"/>
            </a:endParaRPr>
          </a:p>
        </p:txBody>
      </p:sp>
    </p:spTree>
    <p:extLst>
      <p:ext uri="{BB962C8B-B14F-4D97-AF65-F5344CB8AC3E}">
        <p14:creationId xmlns:p14="http://schemas.microsoft.com/office/powerpoint/2010/main" val="428410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a:t>
            </a:r>
            <a:r>
              <a:rPr lang="en-GB" baseline="0" dirty="0" smtClean="0"/>
              <a:t> </a:t>
            </a:r>
            <a:r>
              <a:rPr lang="en-GB" baseline="0" dirty="0"/>
              <a:t>county camps offer a crèche opportunity and this will also apply to </a:t>
            </a:r>
            <a:r>
              <a:rPr lang="en-GB" baseline="0" dirty="0" err="1"/>
              <a:t>Olave</a:t>
            </a:r>
            <a:r>
              <a:rPr lang="en-GB" baseline="0" dirty="0"/>
              <a:t> 2019 . </a:t>
            </a:r>
          </a:p>
          <a:p>
            <a:endParaRPr lang="en-GB" baseline="0" dirty="0"/>
          </a:p>
          <a:p>
            <a:r>
              <a:rPr lang="en-GB" baseline="0" dirty="0"/>
              <a:t>We have made a provisional booking and now need to know how many Leaders would take up this opportunity – or how many children this would be! </a:t>
            </a:r>
          </a:p>
          <a:p>
            <a:endParaRPr lang="en-GB" baseline="0" dirty="0"/>
          </a:p>
          <a:p>
            <a:r>
              <a:rPr lang="en-GB" baseline="0" dirty="0"/>
              <a:t>If you or one of your team would like more information please </a:t>
            </a:r>
            <a:r>
              <a:rPr lang="en-GB" baseline="0" dirty="0" smtClean="0"/>
              <a:t>email the address on the back of the leaflet.</a:t>
            </a:r>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10</a:t>
            </a:fld>
            <a:endParaRPr lang="en-GB"/>
          </a:p>
        </p:txBody>
      </p:sp>
    </p:spTree>
    <p:extLst>
      <p:ext uri="{BB962C8B-B14F-4D97-AF65-F5344CB8AC3E}">
        <p14:creationId xmlns:p14="http://schemas.microsoft.com/office/powerpoint/2010/main" val="398157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The </a:t>
            </a:r>
            <a:r>
              <a:rPr lang="en-GB" dirty="0"/>
              <a:t>booking system for girls and adults is changing – and we’ve heard some people are concerned</a:t>
            </a:r>
            <a:r>
              <a:rPr lang="en-GB" baseline="0" dirty="0"/>
              <a:t> about </a:t>
            </a:r>
            <a:r>
              <a:rPr lang="en-GB" baseline="0" dirty="0" smtClean="0"/>
              <a:t>this - but </a:t>
            </a:r>
            <a:r>
              <a:rPr lang="en-GB" baseline="0" dirty="0"/>
              <a:t>its time to move forward, we are one of the only camps still using a paper booking system and we need reduce the amount of paper. </a:t>
            </a:r>
          </a:p>
          <a:p>
            <a:endParaRPr lang="en-GB" baseline="0" dirty="0"/>
          </a:p>
          <a:p>
            <a:r>
              <a:rPr lang="en-GB" baseline="0" dirty="0" smtClean="0"/>
              <a:t>Those </a:t>
            </a:r>
            <a:r>
              <a:rPr lang="en-GB" baseline="0" dirty="0"/>
              <a:t>Guide Units who’ve been to TAC – Training and Activity Centre </a:t>
            </a:r>
            <a:r>
              <a:rPr lang="en-GB" baseline="0" dirty="0" smtClean="0"/>
              <a:t>– events such </a:t>
            </a:r>
            <a:r>
              <a:rPr lang="en-GB" baseline="0" dirty="0"/>
              <a:t>as Wellies &amp; Wristbands or Sparkle and Ice, will be aware that </a:t>
            </a:r>
            <a:r>
              <a:rPr lang="en-GB" baseline="0" dirty="0" smtClean="0"/>
              <a:t>these events have </a:t>
            </a:r>
            <a:r>
              <a:rPr lang="en-GB" baseline="0" dirty="0"/>
              <a:t>moved on and we need to change our systems and culture so that </a:t>
            </a:r>
            <a:r>
              <a:rPr lang="en-GB" baseline="0" dirty="0" err="1"/>
              <a:t>Olave</a:t>
            </a:r>
            <a:r>
              <a:rPr lang="en-GB" baseline="0" dirty="0"/>
              <a:t> 2019 is much more like these events.</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11</a:t>
            </a:fld>
            <a:endParaRPr lang="en-GB"/>
          </a:p>
        </p:txBody>
      </p:sp>
    </p:spTree>
    <p:extLst>
      <p:ext uri="{BB962C8B-B14F-4D97-AF65-F5344CB8AC3E}">
        <p14:creationId xmlns:p14="http://schemas.microsoft.com/office/powerpoint/2010/main" val="2190860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leaflets </a:t>
            </a:r>
            <a:r>
              <a:rPr lang="en-GB" dirty="0" smtClean="0"/>
              <a:t>are</a:t>
            </a:r>
            <a:r>
              <a:rPr lang="en-GB" baseline="0" dirty="0" smtClean="0"/>
              <a:t> available. The </a:t>
            </a:r>
            <a:r>
              <a:rPr lang="en-GB" baseline="0" dirty="0"/>
              <a:t>parents letter will be loaded onto the website </a:t>
            </a:r>
            <a:r>
              <a:rPr lang="en-GB" baseline="0" dirty="0" smtClean="0"/>
              <a:t>after Easter</a:t>
            </a:r>
            <a:r>
              <a:rPr lang="en-GB" baseline="0" dirty="0"/>
              <a:t>, we know many Units/ Districts/Divisions will want to amend the letter to add fundraising information etc.  </a:t>
            </a:r>
          </a:p>
          <a:p>
            <a:r>
              <a:rPr lang="en-GB" baseline="0" dirty="0"/>
              <a:t>But we will make standard letters available to those who want us to do the printing for them – and you can request </a:t>
            </a:r>
            <a:r>
              <a:rPr lang="en-GB" baseline="0" dirty="0" smtClean="0"/>
              <a:t>that by emailing the address on the leaflet. </a:t>
            </a:r>
            <a:endParaRPr lang="en-GB" baseline="0" dirty="0"/>
          </a:p>
          <a:p>
            <a:endParaRPr lang="en-GB" baseline="0" dirty="0"/>
          </a:p>
          <a:p>
            <a:r>
              <a:rPr lang="en-GB" baseline="0" dirty="0"/>
              <a:t>We need to ask Divisions to ensure everyone knows about </a:t>
            </a:r>
            <a:r>
              <a:rPr lang="en-GB" baseline="0" dirty="0" err="1"/>
              <a:t>Olave</a:t>
            </a:r>
            <a:r>
              <a:rPr lang="en-GB" baseline="0" dirty="0"/>
              <a:t> </a:t>
            </a:r>
            <a:r>
              <a:rPr lang="en-GB" baseline="0" dirty="0" smtClean="0"/>
              <a:t>2019 and </a:t>
            </a:r>
            <a:r>
              <a:rPr lang="en-GB" baseline="0" dirty="0"/>
              <a:t>that </a:t>
            </a:r>
            <a:r>
              <a:rPr lang="en-GB" b="1" baseline="0" dirty="0"/>
              <a:t>All </a:t>
            </a:r>
            <a:r>
              <a:rPr lang="en-GB" baseline="0" dirty="0"/>
              <a:t>Guides &amp; Senior section members and their parents have had the opportunity to see the presentation.  We hope that the website will enable those girls and parents who are not able to attend a presentation will view </a:t>
            </a:r>
            <a:r>
              <a:rPr lang="en-GB" baseline="0" dirty="0" smtClean="0"/>
              <a:t>the power point slideshows </a:t>
            </a:r>
            <a:r>
              <a:rPr lang="en-GB" baseline="0" dirty="0"/>
              <a:t>online.</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12</a:t>
            </a:fld>
            <a:endParaRPr lang="en-GB"/>
          </a:p>
        </p:txBody>
      </p:sp>
    </p:spTree>
    <p:extLst>
      <p:ext uri="{BB962C8B-B14F-4D97-AF65-F5344CB8AC3E}">
        <p14:creationId xmlns:p14="http://schemas.microsoft.com/office/powerpoint/2010/main" val="413629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heard of GDPR?– The data protection rules are changing and we must reduce the amount of information we hold. </a:t>
            </a:r>
            <a:r>
              <a:rPr lang="en-GB" dirty="0" smtClean="0"/>
              <a:t>So </a:t>
            </a:r>
            <a:r>
              <a:rPr lang="en-GB" dirty="0"/>
              <a:t>please don’t be concerned about having to load lots of information into the system. </a:t>
            </a:r>
          </a:p>
          <a:p>
            <a:endParaRPr lang="en-GB" dirty="0"/>
          </a:p>
          <a:p>
            <a:r>
              <a:rPr lang="en-GB" dirty="0"/>
              <a:t>Addresses for example won’t be </a:t>
            </a:r>
            <a:r>
              <a:rPr lang="en-GB" dirty="0" smtClean="0"/>
              <a:t>collected until the health forms come in much </a:t>
            </a:r>
            <a:r>
              <a:rPr lang="en-GB" dirty="0"/>
              <a:t>nearer the camp.</a:t>
            </a:r>
            <a:r>
              <a:rPr lang="en-GB" baseline="0" dirty="0"/>
              <a:t> </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13</a:t>
            </a:fld>
            <a:endParaRPr lang="en-GB"/>
          </a:p>
        </p:txBody>
      </p:sp>
    </p:spTree>
    <p:extLst>
      <p:ext uri="{BB962C8B-B14F-4D97-AF65-F5344CB8AC3E}">
        <p14:creationId xmlns:p14="http://schemas.microsoft.com/office/powerpoint/2010/main" val="255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smtClean="0"/>
              <a:t>need lots of volunteers to contribute their skills and interests. </a:t>
            </a:r>
          </a:p>
          <a:p>
            <a:endParaRPr lang="en-GB" dirty="0" smtClean="0"/>
          </a:p>
          <a:p>
            <a:r>
              <a:rPr lang="en-GB" dirty="0" smtClean="0"/>
              <a:t>There </a:t>
            </a:r>
            <a:r>
              <a:rPr lang="en-GB" dirty="0" smtClean="0"/>
              <a:t>will </a:t>
            </a:r>
            <a:r>
              <a:rPr lang="en-GB" dirty="0" smtClean="0"/>
              <a:t>be </a:t>
            </a:r>
            <a:r>
              <a:rPr lang="en-GB" dirty="0" smtClean="0"/>
              <a:t>roles which will involve a just few weeks preparation – or are only for the week of the camp. </a:t>
            </a:r>
          </a:p>
          <a:p>
            <a:endParaRPr lang="en-GB" dirty="0" smtClean="0"/>
          </a:p>
          <a:p>
            <a:r>
              <a:rPr lang="en-GB" dirty="0" smtClean="0"/>
              <a:t>If you tell us your skills or what you’d like to do – it helps us not to put square pegs in round holes. </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14</a:t>
            </a:fld>
            <a:endParaRPr lang="en-GB"/>
          </a:p>
        </p:txBody>
      </p:sp>
    </p:spTree>
    <p:extLst>
      <p:ext uri="{BB962C8B-B14F-4D97-AF65-F5344CB8AC3E}">
        <p14:creationId xmlns:p14="http://schemas.microsoft.com/office/powerpoint/2010/main" val="388531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We’d also like your knowledge – Seahaven </a:t>
            </a:r>
            <a:r>
              <a:rPr lang="en-GB" baseline="0" dirty="0" smtClean="0"/>
              <a:t>Division emailed </a:t>
            </a:r>
            <a:r>
              <a:rPr lang="en-GB" baseline="0" dirty="0"/>
              <a:t>about a great activity they’d had at their </a:t>
            </a:r>
            <a:r>
              <a:rPr lang="en-GB" baseline="0" dirty="0" smtClean="0"/>
              <a:t> </a:t>
            </a:r>
            <a:r>
              <a:rPr lang="en-GB" baseline="0" dirty="0" smtClean="0"/>
              <a:t>World Thinking Day </a:t>
            </a:r>
            <a:r>
              <a:rPr lang="en-GB" baseline="0" dirty="0"/>
              <a:t>event.  </a:t>
            </a:r>
            <a:r>
              <a:rPr lang="en-GB" baseline="0" dirty="0" smtClean="0"/>
              <a:t>If </a:t>
            </a:r>
            <a:r>
              <a:rPr lang="en-GB" baseline="0" dirty="0"/>
              <a:t>you know a good activity provider please do pass on their details. </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15</a:t>
            </a:fld>
            <a:endParaRPr lang="en-GB"/>
          </a:p>
        </p:txBody>
      </p:sp>
    </p:spTree>
    <p:extLst>
      <p:ext uri="{BB962C8B-B14F-4D97-AF65-F5344CB8AC3E}">
        <p14:creationId xmlns:p14="http://schemas.microsoft.com/office/powerpoint/2010/main" val="358542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need both skills and pairs of </a:t>
            </a:r>
            <a:r>
              <a:rPr lang="en-GB" dirty="0" smtClean="0"/>
              <a:t>hands. </a:t>
            </a:r>
            <a:endParaRPr lang="en-GB" dirty="0"/>
          </a:p>
          <a:p>
            <a:endParaRPr lang="en-GB" dirty="0"/>
          </a:p>
          <a:p>
            <a:r>
              <a:rPr lang="en-GB" dirty="0" smtClean="0"/>
              <a:t>The </a:t>
            </a:r>
            <a:r>
              <a:rPr lang="en-GB" dirty="0"/>
              <a:t>programme includes a day out in Sussex – we need two /maybe three seaside towns as venues </a:t>
            </a:r>
            <a:r>
              <a:rPr lang="en-GB" baseline="0" dirty="0"/>
              <a:t>(the SS could be somewhere different to the Guides</a:t>
            </a:r>
            <a:r>
              <a:rPr lang="en-GB" baseline="0" dirty="0" smtClean="0"/>
              <a:t>) The </a:t>
            </a:r>
            <a:r>
              <a:rPr lang="en-GB" baseline="0" dirty="0"/>
              <a:t>teams running </a:t>
            </a:r>
            <a:r>
              <a:rPr lang="en-GB" baseline="0" dirty="0" smtClean="0"/>
              <a:t>the </a:t>
            </a:r>
            <a:r>
              <a:rPr lang="en-GB" baseline="0" dirty="0"/>
              <a:t>days </a:t>
            </a:r>
            <a:r>
              <a:rPr lang="en-GB" baseline="0" dirty="0" smtClean="0"/>
              <a:t>out wouldn’t </a:t>
            </a:r>
            <a:r>
              <a:rPr lang="en-GB" baseline="0" dirty="0"/>
              <a:t>need to be </a:t>
            </a:r>
            <a:r>
              <a:rPr lang="en-GB" baseline="0" dirty="0" smtClean="0"/>
              <a:t>on camp </a:t>
            </a:r>
            <a:r>
              <a:rPr lang="en-GB" baseline="0" dirty="0"/>
              <a:t>if that was </a:t>
            </a:r>
            <a:r>
              <a:rPr lang="en-GB" baseline="0" dirty="0" smtClean="0"/>
              <a:t>their </a:t>
            </a:r>
            <a:endParaRPr lang="en-GB" baseline="0" dirty="0" smtClean="0"/>
          </a:p>
          <a:p>
            <a:r>
              <a:rPr lang="en-GB" baseline="0" dirty="0" smtClean="0"/>
              <a:t>preference</a:t>
            </a:r>
            <a:r>
              <a:rPr lang="en-GB" baseline="0" dirty="0" smtClean="0"/>
              <a:t>. </a:t>
            </a:r>
            <a:endParaRPr lang="en-GB" baseline="0" dirty="0" smtClean="0"/>
          </a:p>
          <a:p>
            <a:endParaRPr lang="en-GB" baseline="0" dirty="0" smtClean="0"/>
          </a:p>
          <a:p>
            <a:r>
              <a:rPr lang="en-GB" dirty="0" smtClean="0"/>
              <a:t>If you’re not free during the week – we will certainly need people on both the weekends. </a:t>
            </a:r>
          </a:p>
          <a:p>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16</a:t>
            </a:fld>
            <a:endParaRPr lang="en-GB"/>
          </a:p>
        </p:txBody>
      </p:sp>
    </p:spTree>
    <p:extLst>
      <p:ext uri="{BB962C8B-B14F-4D97-AF65-F5344CB8AC3E}">
        <p14:creationId xmlns:p14="http://schemas.microsoft.com/office/powerpoint/2010/main" val="423118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After </a:t>
            </a:r>
            <a:r>
              <a:rPr lang="en-GB" dirty="0" err="1"/>
              <a:t>Olave</a:t>
            </a:r>
            <a:r>
              <a:rPr lang="en-GB" dirty="0"/>
              <a:t> 2015 we found out some </a:t>
            </a:r>
            <a:r>
              <a:rPr lang="en-GB" dirty="0" smtClean="0"/>
              <a:t>Leaders </a:t>
            </a:r>
            <a:r>
              <a:rPr lang="en-GB" baseline="0" dirty="0"/>
              <a:t>didn’t realise you can volunteer for part of the week – or for one day! </a:t>
            </a:r>
          </a:p>
          <a:p>
            <a:endParaRPr lang="en-GB" baseline="0" dirty="0"/>
          </a:p>
          <a:p>
            <a:r>
              <a:rPr lang="en-GB" baseline="0" dirty="0"/>
              <a:t>And you don’t have to camp –  if camping isn’t for you its ok to go home to your comfy bed and travel daily. </a:t>
            </a:r>
          </a:p>
          <a:p>
            <a:endParaRPr lang="en-GB" baseline="0" dirty="0"/>
          </a:p>
          <a:p>
            <a:r>
              <a:rPr lang="en-GB" baseline="0" dirty="0"/>
              <a:t>Booking for those who are not coming for the whole week will open in January, but don’t let that stop you from volunteering now so that we know you are interested.  </a:t>
            </a:r>
          </a:p>
          <a:p>
            <a:endParaRPr lang="en-GB" baseline="0" dirty="0"/>
          </a:p>
          <a:p>
            <a:r>
              <a:rPr lang="en-GB" baseline="0" dirty="0"/>
              <a:t>Expression of interest </a:t>
            </a:r>
            <a:r>
              <a:rPr lang="en-GB" baseline="0" dirty="0" smtClean="0"/>
              <a:t>forms are downloadable from the members area on the county website. </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17</a:t>
            </a:fld>
            <a:endParaRPr lang="en-GB"/>
          </a:p>
        </p:txBody>
      </p:sp>
    </p:spTree>
    <p:extLst>
      <p:ext uri="{BB962C8B-B14F-4D97-AF65-F5344CB8AC3E}">
        <p14:creationId xmlns:p14="http://schemas.microsoft.com/office/powerpoint/2010/main" val="190494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a:p>
            <a:r>
              <a:rPr lang="en-GB" dirty="0"/>
              <a:t>I hope </a:t>
            </a:r>
            <a:r>
              <a:rPr lang="en-GB" dirty="0" smtClean="0"/>
              <a:t> this has given </a:t>
            </a:r>
            <a:r>
              <a:rPr lang="en-GB" dirty="0"/>
              <a:t>you an</a:t>
            </a:r>
            <a:r>
              <a:rPr lang="en-GB" baseline="0" dirty="0"/>
              <a:t> insight into</a:t>
            </a:r>
            <a:r>
              <a:rPr lang="en-GB" dirty="0"/>
              <a:t> the plans for </a:t>
            </a:r>
            <a:r>
              <a:rPr lang="en-GB" dirty="0" err="1"/>
              <a:t>Olave</a:t>
            </a:r>
            <a:r>
              <a:rPr lang="en-GB" dirty="0"/>
              <a:t> </a:t>
            </a:r>
            <a:r>
              <a:rPr lang="en-GB" dirty="0" smtClean="0"/>
              <a:t>2019;  every </a:t>
            </a:r>
            <a:r>
              <a:rPr lang="en-GB" dirty="0" err="1"/>
              <a:t>Olave</a:t>
            </a:r>
            <a:r>
              <a:rPr lang="en-GB" baseline="0" dirty="0"/>
              <a:t> camp has been a fantastic experience, every </a:t>
            </a:r>
            <a:r>
              <a:rPr lang="en-GB" baseline="0" dirty="0" err="1"/>
              <a:t>Olave</a:t>
            </a:r>
            <a:r>
              <a:rPr lang="en-GB" baseline="0" dirty="0"/>
              <a:t> camp has been unique.  </a:t>
            </a:r>
            <a:endParaRPr lang="en-GB" dirty="0"/>
          </a:p>
          <a:p>
            <a:endParaRPr lang="en-GB" baseline="0" dirty="0"/>
          </a:p>
          <a:p>
            <a:r>
              <a:rPr lang="en-GB" baseline="0" dirty="0" smtClean="0"/>
              <a:t>We’ll continue </a:t>
            </a:r>
            <a:r>
              <a:rPr lang="en-GB" baseline="0" dirty="0"/>
              <a:t>to offer girls </a:t>
            </a:r>
            <a:r>
              <a:rPr lang="en-GB" baseline="0" dirty="0" smtClean="0"/>
              <a:t>choice, this time we plan to </a:t>
            </a:r>
            <a:r>
              <a:rPr lang="en-GB" baseline="0" dirty="0"/>
              <a:t>give adults some </a:t>
            </a:r>
            <a:r>
              <a:rPr lang="en-GB" baseline="0" dirty="0" smtClean="0"/>
              <a:t>downtime and to </a:t>
            </a:r>
            <a:r>
              <a:rPr lang="en-GB" baseline="0" dirty="0"/>
              <a:t>share as much information ahead as possible</a:t>
            </a:r>
            <a:r>
              <a:rPr lang="en-GB" baseline="0" dirty="0" smtClean="0"/>
              <a:t>. The </a:t>
            </a:r>
            <a:r>
              <a:rPr lang="en-GB" baseline="0" dirty="0"/>
              <a:t>notes from the management meetings, the programme and the menu will all be shared once they are agreed.  </a:t>
            </a:r>
          </a:p>
          <a:p>
            <a:endParaRPr lang="en-GB" baseline="0" dirty="0"/>
          </a:p>
          <a:p>
            <a:r>
              <a:rPr lang="en-GB" baseline="0" dirty="0"/>
              <a:t>We will be using the website for updates newsletters etc.  </a:t>
            </a:r>
            <a:r>
              <a:rPr lang="en-GB" baseline="0" dirty="0" smtClean="0"/>
              <a:t>There </a:t>
            </a:r>
            <a:r>
              <a:rPr lang="en-GB" baseline="0" dirty="0"/>
              <a:t>will be an online group –for Team </a:t>
            </a:r>
            <a:r>
              <a:rPr lang="en-GB" baseline="0" dirty="0" err="1"/>
              <a:t>Olave</a:t>
            </a:r>
            <a:r>
              <a:rPr lang="en-GB" baseline="0" dirty="0"/>
              <a:t> to keep everyone in the loop and enable us to get your ideas and comments. </a:t>
            </a:r>
          </a:p>
          <a:p>
            <a:endParaRPr lang="en-GB" baseline="0" dirty="0"/>
          </a:p>
          <a:p>
            <a:endParaRPr lang="en-GB" baseline="0" dirty="0"/>
          </a:p>
          <a:p>
            <a:r>
              <a:rPr lang="en-GB" baseline="0" smtClean="0"/>
              <a:t>Thank you.  </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18</a:t>
            </a:fld>
            <a:endParaRPr lang="en-GB"/>
          </a:p>
        </p:txBody>
      </p:sp>
    </p:spTree>
    <p:extLst>
      <p:ext uri="{BB962C8B-B14F-4D97-AF65-F5344CB8AC3E}">
        <p14:creationId xmlns:p14="http://schemas.microsoft.com/office/powerpoint/2010/main" val="389150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already met with lots of Guides and Leaders</a:t>
            </a:r>
            <a:r>
              <a:rPr lang="en-GB" baseline="0" dirty="0"/>
              <a:t> to find out what they are looking for, what they want from the camp this time. </a:t>
            </a:r>
            <a:r>
              <a:rPr lang="en-GB" baseline="0" dirty="0" smtClean="0"/>
              <a:t>As </a:t>
            </a:r>
            <a:r>
              <a:rPr lang="en-GB" baseline="0" dirty="0"/>
              <a:t>a result of the consultation and have your say events we have a set of objectives. </a:t>
            </a:r>
          </a:p>
          <a:p>
            <a:endParaRPr lang="en-GB" baseline="0" dirty="0"/>
          </a:p>
          <a:p>
            <a:r>
              <a:rPr lang="en-GB" baseline="0" dirty="0" smtClean="0"/>
              <a:t>The </a:t>
            </a:r>
            <a:r>
              <a:rPr lang="en-GB" baseline="0" dirty="0"/>
              <a:t>last two are significant – we need to ensure </a:t>
            </a:r>
            <a:r>
              <a:rPr lang="en-GB" baseline="0" dirty="0" smtClean="0"/>
              <a:t>our adults </a:t>
            </a:r>
            <a:r>
              <a:rPr lang="en-GB" baseline="0" dirty="0"/>
              <a:t>have a good time and we need to provide opportunities for younger leaders to be part of the team. </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2</a:t>
            </a:fld>
            <a:endParaRPr lang="en-GB"/>
          </a:p>
        </p:txBody>
      </p:sp>
    </p:spTree>
    <p:extLst>
      <p:ext uri="{BB962C8B-B14F-4D97-AF65-F5344CB8AC3E}">
        <p14:creationId xmlns:p14="http://schemas.microsoft.com/office/powerpoint/2010/main" val="325594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a:t>
            </a:r>
            <a:r>
              <a:rPr lang="en-GB" dirty="0"/>
              <a:t>Guides have attended an international camp they often go on to bigger things,</a:t>
            </a:r>
            <a:r>
              <a:rPr lang="en-GB" baseline="0" dirty="0"/>
              <a:t> travelling abroad as part of a county group, taking up a sport or hobby they tried at camp or joining an international service crew and volunteering at a camp overseas – the possibilities are endless.  Senior Section members who were at </a:t>
            </a:r>
            <a:r>
              <a:rPr lang="en-GB" baseline="0" dirty="0" err="1"/>
              <a:t>Olave</a:t>
            </a:r>
            <a:r>
              <a:rPr lang="en-GB" baseline="0" dirty="0"/>
              <a:t> 2015 as Guides need different experience something extra and we will be talking to Senior section groups in order to develop the programme for the senior section. </a:t>
            </a:r>
          </a:p>
          <a:p>
            <a:endParaRPr lang="en-GB" baseline="0" dirty="0"/>
          </a:p>
          <a:p>
            <a:r>
              <a:rPr lang="en-GB" baseline="0" dirty="0"/>
              <a:t>At the </a:t>
            </a:r>
            <a:r>
              <a:rPr lang="en-GB" baseline="0" dirty="0" smtClean="0"/>
              <a:t>Have Your Say </a:t>
            </a:r>
            <a:r>
              <a:rPr lang="en-GB" baseline="0" dirty="0"/>
              <a:t>day Guides told us that some girls aren’t sure about camping, we need to make sure they know that International camp is different – yes we sleep in tents but there is a whole village built especially for us, our meals are provided in a massive dining marquee and there is no washing up.  There is lots of choice of activities and lots to do in the evenings as well as during the day. </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3</a:t>
            </a:fld>
            <a:endParaRPr lang="en-GB"/>
          </a:p>
        </p:txBody>
      </p:sp>
    </p:spTree>
    <p:extLst>
      <p:ext uri="{BB962C8B-B14F-4D97-AF65-F5344CB8AC3E}">
        <p14:creationId xmlns:p14="http://schemas.microsoft.com/office/powerpoint/2010/main" val="51222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t>
            </a:r>
            <a:r>
              <a:rPr lang="en-GB" dirty="0"/>
              <a:t>programme theme revolves around </a:t>
            </a:r>
            <a:r>
              <a:rPr lang="en-GB" baseline="0" dirty="0"/>
              <a:t>Pearls – Pearl being the celebration of 30 years.  </a:t>
            </a:r>
          </a:p>
          <a:p>
            <a:endParaRPr lang="en-GB" baseline="0" dirty="0"/>
          </a:p>
          <a:p>
            <a:r>
              <a:rPr lang="en-GB" baseline="0" dirty="0"/>
              <a:t>We have ambitious plans to ensure our programme is relevant to all ages and interests with plenty of choice so that girls can make their own decisions. </a:t>
            </a:r>
          </a:p>
          <a:p>
            <a:endParaRPr lang="en-GB" baseline="0" dirty="0"/>
          </a:p>
          <a:p>
            <a:r>
              <a:rPr lang="en-GB" baseline="0" dirty="0"/>
              <a:t>The camp will include a huge range of activities over 6 days,  building on previous camps but also adding some exciting new options. All that </a:t>
            </a:r>
            <a:r>
              <a:rPr lang="en-GB" baseline="0" dirty="0" err="1"/>
              <a:t>Blackland</a:t>
            </a:r>
            <a:r>
              <a:rPr lang="en-GB" baseline="0" dirty="0"/>
              <a:t> Farm can offer and much </a:t>
            </a:r>
            <a:r>
              <a:rPr lang="en-GB" baseline="0" dirty="0" err="1"/>
              <a:t>much</a:t>
            </a:r>
            <a:r>
              <a:rPr lang="en-GB" baseline="0" dirty="0"/>
              <a:t> more. </a:t>
            </a:r>
          </a:p>
          <a:p>
            <a:r>
              <a:rPr lang="en-GB" baseline="0" dirty="0"/>
              <a:t>A full evening programme will include; a film night, camp fire, </a:t>
            </a:r>
            <a:r>
              <a:rPr lang="en-GB" baseline="0" dirty="0" err="1"/>
              <a:t>Olave’s</a:t>
            </a:r>
            <a:r>
              <a:rPr lang="en-GB" baseline="0" dirty="0"/>
              <a:t> got talent, crafts, a chill zone and bungie trampolines.</a:t>
            </a:r>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4</a:t>
            </a:fld>
            <a:endParaRPr lang="en-GB"/>
          </a:p>
        </p:txBody>
      </p:sp>
    </p:spTree>
    <p:extLst>
      <p:ext uri="{BB962C8B-B14F-4D97-AF65-F5344CB8AC3E}">
        <p14:creationId xmlns:p14="http://schemas.microsoft.com/office/powerpoint/2010/main" val="243879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many girls, an </a:t>
            </a:r>
            <a:r>
              <a:rPr lang="en-GB" dirty="0" err="1"/>
              <a:t>Olave</a:t>
            </a:r>
            <a:r>
              <a:rPr lang="en-GB" baseline="0" dirty="0"/>
              <a:t> Camp</a:t>
            </a:r>
            <a:r>
              <a:rPr lang="en-GB" dirty="0"/>
              <a:t> is the highlight not just for the year but for their whole time in Girlguiding. </a:t>
            </a:r>
          </a:p>
          <a:p>
            <a:r>
              <a:rPr lang="en-GB" dirty="0"/>
              <a:t>For the 10 year olds it’s a bridge towards independence – a great stepping stone towards moving on to big school. </a:t>
            </a:r>
          </a:p>
          <a:p>
            <a:r>
              <a:rPr lang="en-GB" dirty="0"/>
              <a:t>For older girls it’s a great opportunity to be with your friends and to meet girls from other counties, all in the safe all girl space that Girlguiding provides. </a:t>
            </a:r>
          </a:p>
          <a:p>
            <a:endParaRPr lang="en-GB" dirty="0"/>
          </a:p>
          <a:p>
            <a:r>
              <a:rPr lang="en-GB" dirty="0"/>
              <a:t>We need Divisions, Districts and Units to ensure all Guides</a:t>
            </a:r>
            <a:r>
              <a:rPr lang="en-GB" baseline="0" dirty="0"/>
              <a:t> have the opportunity to attend and that leaders from all sections know we’d like them to join us.  </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5</a:t>
            </a:fld>
            <a:endParaRPr lang="en-GB"/>
          </a:p>
        </p:txBody>
      </p:sp>
    </p:spTree>
    <p:extLst>
      <p:ext uri="{BB962C8B-B14F-4D97-AF65-F5344CB8AC3E}">
        <p14:creationId xmlns:p14="http://schemas.microsoft.com/office/powerpoint/2010/main" val="322437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a:t>fee for Sussex East girls is £20 less that for others and</a:t>
            </a:r>
            <a:r>
              <a:rPr lang="en-GB" baseline="0" dirty="0"/>
              <a:t> </a:t>
            </a:r>
            <a:r>
              <a:rPr lang="en-GB" dirty="0"/>
              <a:t>county has agreed to fund £40 of every girls fee, provided they meet all the payment deadlines. </a:t>
            </a:r>
            <a:r>
              <a:rPr lang="en-GB" dirty="0" smtClean="0"/>
              <a:t>This </a:t>
            </a:r>
            <a:r>
              <a:rPr lang="en-GB" dirty="0"/>
              <a:t>means </a:t>
            </a:r>
            <a:r>
              <a:rPr lang="en-GB" baseline="0" dirty="0"/>
              <a:t>the </a:t>
            </a:r>
            <a:r>
              <a:rPr lang="en-GB" baseline="0" dirty="0" smtClean="0"/>
              <a:t>amount </a:t>
            </a:r>
            <a:r>
              <a:rPr lang="en-GB" baseline="0" dirty="0"/>
              <a:t>our girls will </a:t>
            </a:r>
            <a:r>
              <a:rPr lang="en-GB" baseline="0" dirty="0" smtClean="0"/>
              <a:t>pay is the </a:t>
            </a:r>
            <a:r>
              <a:rPr lang="en-GB" baseline="0" dirty="0"/>
              <a:t>same as in 2010.  </a:t>
            </a:r>
            <a:endParaRPr lang="en-GB" baseline="0" dirty="0" smtClean="0"/>
          </a:p>
          <a:p>
            <a:endParaRPr lang="en-GB" baseline="0" dirty="0" smtClean="0"/>
          </a:p>
          <a:p>
            <a:r>
              <a:rPr lang="en-GB" baseline="0" dirty="0" smtClean="0"/>
              <a:t>We </a:t>
            </a:r>
            <a:r>
              <a:rPr lang="en-GB" baseline="0" dirty="0"/>
              <a:t>recognise this is still too much for some families</a:t>
            </a:r>
            <a:r>
              <a:rPr lang="en-GB" baseline="0" dirty="0" smtClean="0"/>
              <a:t>. Lots </a:t>
            </a:r>
            <a:r>
              <a:rPr lang="en-GB" baseline="0" dirty="0"/>
              <a:t>of Units and Districts raise considerable amounts of money to ensure more girls can </a:t>
            </a:r>
            <a:r>
              <a:rPr lang="en-GB" baseline="0" dirty="0" smtClean="0"/>
              <a:t>attend. Those </a:t>
            </a:r>
            <a:r>
              <a:rPr lang="en-GB" baseline="0" dirty="0"/>
              <a:t>Units in deprived areas can apply for funding from the Girlguiding Units in need fund. </a:t>
            </a:r>
            <a:endParaRPr lang="en-GB" dirty="0"/>
          </a:p>
          <a:p>
            <a:endParaRPr lang="en-GB" dirty="0"/>
          </a:p>
          <a:p>
            <a:r>
              <a:rPr lang="en-GB" dirty="0" smtClean="0"/>
              <a:t>There </a:t>
            </a:r>
            <a:r>
              <a:rPr lang="en-GB" dirty="0"/>
              <a:t>will also be a savings scheme available</a:t>
            </a:r>
            <a:r>
              <a:rPr lang="en-GB" baseline="0" dirty="0"/>
              <a:t> for those who find it easier to pay in instalments. </a:t>
            </a:r>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6</a:t>
            </a:fld>
            <a:endParaRPr lang="en-GB"/>
          </a:p>
        </p:txBody>
      </p:sp>
    </p:spTree>
    <p:extLst>
      <p:ext uri="{BB962C8B-B14F-4D97-AF65-F5344CB8AC3E}">
        <p14:creationId xmlns:p14="http://schemas.microsoft.com/office/powerpoint/2010/main" val="214690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So </a:t>
            </a:r>
            <a:r>
              <a:rPr lang="en-US" dirty="0"/>
              <a:t>what about adults – leaders and volunteers?</a:t>
            </a:r>
          </a:p>
          <a:p>
            <a:pPr eaLnBrk="1" hangingPunct="1"/>
            <a:endParaRPr lang="en-US" dirty="0"/>
          </a:p>
          <a:p>
            <a:pPr eaLnBrk="1" hangingPunct="1"/>
            <a:r>
              <a:rPr lang="en-US" dirty="0"/>
              <a:t>I’m pleased to be able to tell you that members of the County Finance Committee suggested we also help Sussex East Leaders with the</a:t>
            </a:r>
            <a:r>
              <a:rPr lang="en-US" baseline="0" dirty="0"/>
              <a:t> cost of their fee, again provided </a:t>
            </a:r>
            <a:r>
              <a:rPr lang="en-US" baseline="0" dirty="0" smtClean="0"/>
              <a:t>they </a:t>
            </a:r>
            <a:r>
              <a:rPr lang="en-US" baseline="0" dirty="0"/>
              <a:t>meet the payment deadlines.  The details are on the back of your leaflets. </a:t>
            </a:r>
          </a:p>
          <a:p>
            <a:pPr eaLnBrk="1" hangingPunct="1"/>
            <a:endParaRPr lang="en-US" baseline="0" dirty="0" smtClean="0"/>
          </a:p>
          <a:p>
            <a:pPr eaLnBrk="1" hangingPunct="1"/>
            <a:r>
              <a:rPr lang="en-US" baseline="0" dirty="0" smtClean="0"/>
              <a:t>We </a:t>
            </a:r>
            <a:r>
              <a:rPr lang="en-US" baseline="0" dirty="0"/>
              <a:t>will also welcome adult members of WAGGGS from around the </a:t>
            </a:r>
            <a:r>
              <a:rPr lang="en-US" baseline="0" dirty="0" smtClean="0"/>
              <a:t>world </a:t>
            </a:r>
            <a:r>
              <a:rPr lang="en-US" baseline="0" dirty="0"/>
              <a:t>as adults for our service crew.  This is an international camp </a:t>
            </a:r>
            <a:r>
              <a:rPr lang="en-US" baseline="0" dirty="0" smtClean="0"/>
              <a:t>tradition, </a:t>
            </a:r>
            <a:r>
              <a:rPr lang="en-US" baseline="0" dirty="0"/>
              <a:t>that </a:t>
            </a:r>
            <a:r>
              <a:rPr lang="en-US" baseline="0" dirty="0" smtClean="0"/>
              <a:t>works across </a:t>
            </a:r>
            <a:r>
              <a:rPr lang="en-US" baseline="0" dirty="0"/>
              <a:t>the </a:t>
            </a:r>
            <a:r>
              <a:rPr lang="en-US" baseline="0" dirty="0" smtClean="0"/>
              <a:t>world, which we’ve </a:t>
            </a:r>
            <a:r>
              <a:rPr lang="en-US" baseline="0" dirty="0"/>
              <a:t>not </a:t>
            </a:r>
            <a:r>
              <a:rPr lang="en-US" baseline="0" dirty="0" smtClean="0"/>
              <a:t>tapped </a:t>
            </a:r>
            <a:r>
              <a:rPr lang="en-US" baseline="0" dirty="0"/>
              <a:t>into before. We hope this will enhance the international experience for Leaders and that we’ll have more pairs of hands to help reduce the workload. </a:t>
            </a:r>
          </a:p>
          <a:p>
            <a:pPr eaLnBrk="1" hangingPunct="1"/>
            <a:endParaRPr lang="en-US" baseline="0" dirty="0"/>
          </a:p>
          <a:p>
            <a:pPr eaLnBrk="1" hangingPunct="1"/>
            <a:endParaRPr lang="en-US"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91CDB4-524F-4DEF-B58B-4879419104D1}" type="slidenum">
              <a:rPr lang="en-GB" smtClean="0">
                <a:latin typeface="Arial" charset="0"/>
                <a:ea typeface="ＭＳ Ｐゴシック"/>
                <a:cs typeface="Arial" charset="0"/>
              </a:rPr>
              <a:pPr/>
              <a:t>7</a:t>
            </a:fld>
            <a:endParaRPr lang="en-GB">
              <a:latin typeface="Arial" charset="0"/>
              <a:ea typeface="ＭＳ Ｐゴシック"/>
              <a:cs typeface="Arial" charset="0"/>
            </a:endParaRPr>
          </a:p>
        </p:txBody>
      </p:sp>
    </p:spTree>
    <p:extLst>
      <p:ext uri="{BB962C8B-B14F-4D97-AF65-F5344CB8AC3E}">
        <p14:creationId xmlns:p14="http://schemas.microsoft.com/office/powerpoint/2010/main" val="314937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service crew isn’t just for International Leaders. </a:t>
            </a:r>
          </a:p>
          <a:p>
            <a:r>
              <a:rPr lang="en-GB" dirty="0"/>
              <a:t>Its for our</a:t>
            </a:r>
            <a:r>
              <a:rPr lang="en-GB" baseline="0" dirty="0"/>
              <a:t> current and past leaders and helpers, </a:t>
            </a:r>
            <a:r>
              <a:rPr lang="en-GB" baseline="0" dirty="0" smtClean="0"/>
              <a:t>Rainbow &amp; Brownie Leaders, D </a:t>
            </a:r>
            <a:r>
              <a:rPr lang="en-GB" baseline="0" dirty="0"/>
              <a:t>of E participants etc.  </a:t>
            </a:r>
          </a:p>
          <a:p>
            <a:r>
              <a:rPr lang="en-GB" baseline="0" dirty="0"/>
              <a:t>They all have the opportunity to join </a:t>
            </a:r>
            <a:r>
              <a:rPr lang="en-GB" baseline="0" dirty="0" smtClean="0"/>
              <a:t>Team </a:t>
            </a:r>
            <a:r>
              <a:rPr lang="en-GB" baseline="0" dirty="0" err="1"/>
              <a:t>Olave</a:t>
            </a:r>
            <a:r>
              <a:rPr lang="en-GB" baseline="0" dirty="0"/>
              <a:t> - either to do something specific </a:t>
            </a:r>
            <a:r>
              <a:rPr lang="en-GB" baseline="0" dirty="0" smtClean="0"/>
              <a:t>–making </a:t>
            </a:r>
            <a:r>
              <a:rPr lang="en-GB" baseline="0" dirty="0"/>
              <a:t>macramé owls every night or serving breakfast every </a:t>
            </a:r>
            <a:r>
              <a:rPr lang="en-GB" baseline="0" dirty="0" smtClean="0"/>
              <a:t>morning </a:t>
            </a:r>
            <a:r>
              <a:rPr lang="en-GB" b="1" baseline="0" dirty="0"/>
              <a:t>or</a:t>
            </a:r>
            <a:r>
              <a:rPr lang="en-GB" baseline="0" dirty="0"/>
              <a:t> they can volunteer for the service crew </a:t>
            </a:r>
            <a:r>
              <a:rPr lang="en-GB" baseline="0" dirty="0" smtClean="0"/>
              <a:t>for a </a:t>
            </a:r>
            <a:r>
              <a:rPr lang="en-GB" baseline="0" dirty="0"/>
              <a:t>more varied week.</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10BE0364-D129-4DB6-834A-527D9DEF0A86}" type="slidenum">
              <a:rPr lang="en-GB" smtClean="0"/>
              <a:pPr>
                <a:defRPr/>
              </a:pPr>
              <a:t>8</a:t>
            </a:fld>
            <a:endParaRPr lang="en-GB"/>
          </a:p>
        </p:txBody>
      </p:sp>
    </p:spTree>
    <p:extLst>
      <p:ext uri="{BB962C8B-B14F-4D97-AF65-F5344CB8AC3E}">
        <p14:creationId xmlns:p14="http://schemas.microsoft.com/office/powerpoint/2010/main" val="397355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There </a:t>
            </a:r>
            <a:r>
              <a:rPr lang="en-GB" dirty="0"/>
              <a:t>will not be a fixed maximum number of leaders camping on </a:t>
            </a:r>
            <a:r>
              <a:rPr lang="en-GB" dirty="0" smtClean="0"/>
              <a:t>sub camps </a:t>
            </a:r>
            <a:r>
              <a:rPr lang="en-GB" dirty="0"/>
              <a:t>– we’d like girls to be camping with the Leaders</a:t>
            </a:r>
            <a:r>
              <a:rPr lang="en-GB" baseline="0" dirty="0"/>
              <a:t> they know. Those leaders not part of the sub camp team will be volunteering in one of the other teams, we want all the teams to have some down time and to do this we need more volunteers.</a:t>
            </a:r>
          </a:p>
          <a:p>
            <a:pPr eaLnBrk="1" hangingPunct="1"/>
            <a:endParaRPr lang="en-GB" dirty="0"/>
          </a:p>
          <a:p>
            <a:pPr eaLnBrk="1" hangingPunct="1"/>
            <a:r>
              <a:rPr lang="en-GB" dirty="0"/>
              <a:t>We’d like you to contact those who’ve attended previous </a:t>
            </a:r>
            <a:r>
              <a:rPr lang="en-GB" dirty="0" err="1"/>
              <a:t>Olave</a:t>
            </a:r>
            <a:r>
              <a:rPr lang="en-GB" dirty="0"/>
              <a:t> camps, leaders who’ve moved away from Sussex, or those</a:t>
            </a:r>
            <a:r>
              <a:rPr lang="en-GB" baseline="0" dirty="0"/>
              <a:t> </a:t>
            </a:r>
            <a:r>
              <a:rPr lang="en-GB" dirty="0"/>
              <a:t>who are local but are not currently members and invite them to join the service crew. </a:t>
            </a:r>
          </a:p>
          <a:p>
            <a:pPr eaLnBrk="1" hangingPunct="1"/>
            <a:endParaRPr lang="en-GB" dirty="0"/>
          </a:p>
          <a:p>
            <a:pPr eaLnBrk="1" hangingPunct="1"/>
            <a:r>
              <a:rPr lang="en-GB" dirty="0"/>
              <a:t>Volunteering is trendy, lots of adults are looking to volunteer but are not able to be regular leaders – this could be the opportunity for them to see how Girlguiding has changed. </a:t>
            </a:r>
          </a:p>
          <a:p>
            <a:pPr eaLnBrk="1" hangingPunct="1"/>
            <a:endParaRPr lang="en-US"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FED194-8D08-4175-8E4E-FCC0484FD38B}" type="slidenum">
              <a:rPr lang="en-GB" smtClean="0">
                <a:latin typeface="Arial" charset="0"/>
                <a:ea typeface="ＭＳ Ｐゴシック"/>
                <a:cs typeface="Arial" charset="0"/>
              </a:rPr>
              <a:pPr/>
              <a:t>9</a:t>
            </a:fld>
            <a:endParaRPr lang="en-GB">
              <a:latin typeface="Arial" charset="0"/>
              <a:ea typeface="ＭＳ Ｐゴシック"/>
              <a:cs typeface="Arial" charset="0"/>
            </a:endParaRPr>
          </a:p>
        </p:txBody>
      </p:sp>
    </p:spTree>
    <p:extLst>
      <p:ext uri="{BB962C8B-B14F-4D97-AF65-F5344CB8AC3E}">
        <p14:creationId xmlns:p14="http://schemas.microsoft.com/office/powerpoint/2010/main" val="4033842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GD00012628_00001_1.jpg"/>
          <p:cNvPicPr>
            <a:picLocks noChangeAspect="1"/>
          </p:cNvPicPr>
          <p:nvPr userDrawn="1"/>
        </p:nvPicPr>
        <p:blipFill>
          <a:blip r:embed="rId3"/>
          <a:srcRect/>
          <a:stretch>
            <a:fillRect/>
          </a:stretch>
        </p:blipFill>
        <p:spPr bwMode="auto">
          <a:xfrm>
            <a:off x="393700" y="392113"/>
            <a:ext cx="2695575" cy="1741487"/>
          </a:xfrm>
          <a:prstGeom prst="rect">
            <a:avLst/>
          </a:prstGeom>
          <a:noFill/>
          <a:ln w="9525">
            <a:noFill/>
            <a:miter lim="800000"/>
            <a:headEnd/>
            <a:tailEnd/>
          </a:ln>
        </p:spPr>
      </p:pic>
      <p:sp>
        <p:nvSpPr>
          <p:cNvPr id="2" name="Title 1"/>
          <p:cNvSpPr>
            <a:spLocks noGrp="1"/>
          </p:cNvSpPr>
          <p:nvPr>
            <p:ph type="ctrTitle"/>
          </p:nvPr>
        </p:nvSpPr>
        <p:spPr>
          <a:xfrm>
            <a:off x="1064418" y="2684859"/>
            <a:ext cx="7107404" cy="851950"/>
          </a:xfrm>
        </p:spPr>
        <p:txBody>
          <a:bodyPr lIns="0" tIns="0" rIns="0" bIns="0" anchor="t">
            <a:normAutofit/>
          </a:bodyPr>
          <a:lstStyle>
            <a:lvl1pPr algn="l">
              <a:defRPr sz="4000" b="1" i="0">
                <a:solidFill>
                  <a:schemeClr val="tx2"/>
                </a:solidFill>
                <a:latin typeface="TrebuchetMS-Bold"/>
                <a:cs typeface="TrebuchetMS-Bold"/>
              </a:defRPr>
            </a:lvl1pPr>
          </a:lstStyle>
          <a:p>
            <a:r>
              <a:rPr lang="en-US" dirty="0"/>
              <a:t>Click to edit Master title style</a:t>
            </a:r>
          </a:p>
        </p:txBody>
      </p:sp>
      <p:sp>
        <p:nvSpPr>
          <p:cNvPr id="3" name="Subtitle 2"/>
          <p:cNvSpPr>
            <a:spLocks noGrp="1"/>
          </p:cNvSpPr>
          <p:nvPr>
            <p:ph type="subTitle" idx="1"/>
          </p:nvPr>
        </p:nvSpPr>
        <p:spPr>
          <a:xfrm>
            <a:off x="1064417" y="3536809"/>
            <a:ext cx="7107405" cy="1752600"/>
          </a:xfrm>
        </p:spPr>
        <p:txBody>
          <a:bodyPr lIns="0" tIns="0" rIns="0" bIns="0">
            <a:normAutofit/>
          </a:bodyPr>
          <a:lstStyle>
            <a:lvl1pPr marL="0" indent="0" algn="l">
              <a:buNone/>
              <a:defRPr sz="2800" b="0" i="0">
                <a:solidFill>
                  <a:srgbClr val="5087C7"/>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slow" advClick="0" advTm="14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Content Placeholder 3" descr="GD00012628_00004_1.jpg"/>
          <p:cNvPicPr>
            <a:picLocks noChangeAspect="1"/>
          </p:cNvPicPr>
          <p:nvPr userDrawn="1"/>
        </p:nvPicPr>
        <p:blipFill>
          <a:blip r:embed="rId2"/>
          <a:srcRect/>
          <a:stretch>
            <a:fillRect/>
          </a:stretch>
        </p:blipFill>
        <p:spPr bwMode="auto">
          <a:xfrm>
            <a:off x="7210425" y="5678488"/>
            <a:ext cx="1609725" cy="1041400"/>
          </a:xfrm>
          <a:prstGeom prst="rect">
            <a:avLst/>
          </a:prstGeom>
          <a:noFill/>
          <a:ln w="9525">
            <a:noFill/>
            <a:miter lim="800000"/>
            <a:headEnd/>
            <a:tailEnd/>
          </a:ln>
        </p:spPr>
      </p:pic>
      <p:sp>
        <p:nvSpPr>
          <p:cNvPr id="2" name="Title 1"/>
          <p:cNvSpPr>
            <a:spLocks noGrp="1"/>
          </p:cNvSpPr>
          <p:nvPr>
            <p:ph type="title"/>
          </p:nvPr>
        </p:nvSpPr>
        <p:spPr>
          <a:xfrm>
            <a:off x="433832" y="274638"/>
            <a:ext cx="8386914"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a:t>Click to edit Master title style</a:t>
            </a:r>
            <a:endParaRPr lang="en-US" dirty="0"/>
          </a:p>
        </p:txBody>
      </p:sp>
      <p:sp>
        <p:nvSpPr>
          <p:cNvPr id="3" name="Content Placeholder 2"/>
          <p:cNvSpPr>
            <a:spLocks noGrp="1"/>
          </p:cNvSpPr>
          <p:nvPr>
            <p:ph idx="1"/>
          </p:nvPr>
        </p:nvSpPr>
        <p:spPr>
          <a:xfrm>
            <a:off x="433832" y="1084661"/>
            <a:ext cx="8386914" cy="4550153"/>
          </a:xfrm>
        </p:spPr>
        <p:txBody>
          <a:bodyPr lIns="0" tIns="0" rIns="0" bIns="0"/>
          <a:lstStyle>
            <a:lvl1pPr>
              <a:defRPr b="0" i="0">
                <a:solidFill>
                  <a:schemeClr val="tx1"/>
                </a:solidFill>
                <a:latin typeface="Trebuchet MS"/>
                <a:cs typeface="Trebuchet MS"/>
              </a:defRPr>
            </a:lvl1pPr>
            <a:lvl2pPr>
              <a:defRPr b="0" i="0">
                <a:solidFill>
                  <a:schemeClr val="tx1"/>
                </a:solidFill>
                <a:latin typeface="Trebuchet MS"/>
                <a:cs typeface="Trebuchet MS"/>
              </a:defRPr>
            </a:lvl2pPr>
            <a:lvl3pPr>
              <a:defRPr b="0" i="0">
                <a:solidFill>
                  <a:schemeClr val="tx1"/>
                </a:solidFill>
                <a:latin typeface="Trebuchet MS"/>
                <a:cs typeface="Trebuchet MS"/>
              </a:defRPr>
            </a:lvl3pPr>
            <a:lvl4pPr>
              <a:defRPr b="0" i="0">
                <a:solidFill>
                  <a:schemeClr val="tx1"/>
                </a:solidFill>
                <a:latin typeface="Trebuchet MS"/>
                <a:cs typeface="Trebuchet MS"/>
              </a:defRPr>
            </a:lvl4pPr>
            <a:lvl5pPr>
              <a:defRPr b="0" i="0">
                <a:solidFill>
                  <a:schemeClr val="tx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advClick="0" advTm="14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33832" y="274638"/>
            <a:ext cx="8352684"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0" name="Text Placeholder 7"/>
          <p:cNvSpPr>
            <a:spLocks noGrp="1"/>
          </p:cNvSpPr>
          <p:nvPr>
            <p:ph type="body" idx="1"/>
          </p:nvPr>
        </p:nvSpPr>
        <p:spPr>
          <a:xfrm>
            <a:off x="433832" y="1104383"/>
            <a:ext cx="4061968"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11" name="Content Placeholder 8"/>
          <p:cNvSpPr>
            <a:spLocks noGrp="1"/>
          </p:cNvSpPr>
          <p:nvPr>
            <p:ph sz="half" idx="2"/>
          </p:nvPr>
        </p:nvSpPr>
        <p:spPr>
          <a:xfrm>
            <a:off x="433832" y="1744145"/>
            <a:ext cx="4061968" cy="3890670"/>
          </a:xfrm>
        </p:spPr>
        <p:txBody>
          <a:bodyPr>
            <a:normAutofit/>
          </a:bodyPr>
          <a:lstStyle>
            <a:lvl1pPr>
              <a:defRPr sz="2400" b="0" i="0">
                <a:latin typeface="Trebuchet MS"/>
                <a:cs typeface="Trebuchet MS"/>
              </a:defRPr>
            </a:lvl1pPr>
          </a:lstStyle>
          <a:p>
            <a:pPr lvl="0"/>
            <a:r>
              <a:rPr lang="en-US"/>
              <a:t>Click to edit Master text styles</a:t>
            </a:r>
          </a:p>
        </p:txBody>
      </p:sp>
      <p:sp>
        <p:nvSpPr>
          <p:cNvPr id="12" name="Text Placeholder 7"/>
          <p:cNvSpPr>
            <a:spLocks noGrp="1"/>
          </p:cNvSpPr>
          <p:nvPr>
            <p:ph type="body" idx="10"/>
          </p:nvPr>
        </p:nvSpPr>
        <p:spPr>
          <a:xfrm>
            <a:off x="4724548" y="1104383"/>
            <a:ext cx="4061968"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13" name="Content Placeholder 8"/>
          <p:cNvSpPr>
            <a:spLocks noGrp="1"/>
          </p:cNvSpPr>
          <p:nvPr>
            <p:ph sz="half" idx="11"/>
          </p:nvPr>
        </p:nvSpPr>
        <p:spPr>
          <a:xfrm>
            <a:off x="4724548" y="1744145"/>
            <a:ext cx="4061968" cy="3890670"/>
          </a:xfrm>
        </p:spPr>
        <p:txBody>
          <a:bodyPr>
            <a:normAutofit/>
          </a:bodyPr>
          <a:lstStyle>
            <a:lvl1pPr>
              <a:defRPr sz="2400" b="0" i="0">
                <a:latin typeface="Trebuchet MS"/>
                <a:cs typeface="Trebuchet MS"/>
              </a:defRPr>
            </a:lvl1pPr>
          </a:lstStyle>
          <a:p>
            <a:pPr lvl="0"/>
            <a:r>
              <a:rPr lang="en-US"/>
              <a:t>Click to edit Master text styles</a:t>
            </a:r>
          </a:p>
        </p:txBody>
      </p:sp>
    </p:spTree>
  </p:cSld>
  <p:clrMapOvr>
    <a:masterClrMapping/>
  </p:clrMapOvr>
  <p:transition spd="slow" advClick="0" advTm="14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1" name="Picture Placeholder 2"/>
          <p:cNvSpPr>
            <a:spLocks noGrp="1"/>
          </p:cNvSpPr>
          <p:nvPr>
            <p:ph type="pic" idx="10"/>
          </p:nvPr>
        </p:nvSpPr>
        <p:spPr>
          <a:xfrm>
            <a:off x="4701890" y="1104792"/>
            <a:ext cx="4108848" cy="45300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9"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a:t>Click to edit Master text styles</a:t>
            </a:r>
          </a:p>
        </p:txBody>
      </p:sp>
    </p:spTree>
  </p:cSld>
  <p:clrMapOvr>
    <a:masterClrMapping/>
  </p:clrMapOvr>
  <p:transition spd="slow" advClick="0" advTm="14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1"/>
          <p:cNvSpPr>
            <a:spLocks noGrp="1"/>
          </p:cNvSpPr>
          <p:nvPr>
            <p:ph type="title"/>
          </p:nvPr>
        </p:nvSpPr>
        <p:spPr>
          <a:xfrm>
            <a:off x="433832" y="274638"/>
            <a:ext cx="8386914" cy="553647"/>
          </a:xfrm>
        </p:spPr>
        <p:txBody>
          <a:bodyPr lIns="0" tIns="0" rIns="0" bIns="0" anchor="t">
            <a:normAutofit/>
          </a:bodyPr>
          <a:lstStyle>
            <a:lvl1pPr algn="l">
              <a:defRPr sz="3200" b="1" i="0">
                <a:solidFill>
                  <a:schemeClr val="tx2"/>
                </a:solidFill>
                <a:latin typeface="TrebuchetMS-Bold"/>
                <a:cs typeface="TrebuchetMS-Bold"/>
              </a:defRPr>
            </a:lvl1pPr>
          </a:lstStyle>
          <a:p>
            <a:r>
              <a:rPr lang="en-US"/>
              <a:t>Click to edit Master title style</a:t>
            </a:r>
            <a:endParaRPr lang="en-US" dirty="0"/>
          </a:p>
        </p:txBody>
      </p:sp>
      <p:sp>
        <p:nvSpPr>
          <p:cNvPr id="8" name="Picture Placeholder 7"/>
          <p:cNvSpPr>
            <a:spLocks noGrp="1"/>
          </p:cNvSpPr>
          <p:nvPr>
            <p:ph type="pic" sz="quarter" idx="10"/>
          </p:nvPr>
        </p:nvSpPr>
        <p:spPr>
          <a:xfrm>
            <a:off x="433388" y="1077913"/>
            <a:ext cx="8386762" cy="4589462"/>
          </a:xfrm>
        </p:spPr>
        <p:txBody>
          <a:bodyPr rtlCol="0">
            <a:normAutofit/>
          </a:bodyPr>
          <a:lstStyle/>
          <a:p>
            <a:pPr lvl="0"/>
            <a:r>
              <a:rPr lang="en-US" noProof="0"/>
              <a:t>Click icon to add picture</a:t>
            </a:r>
          </a:p>
        </p:txBody>
      </p:sp>
    </p:spTree>
  </p:cSld>
  <p:clrMapOvr>
    <a:masterClrMapping/>
  </p:clrMapOvr>
  <p:transition spd="slow" advClick="0" advTm="14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1" name="Picture Placeholder 2"/>
          <p:cNvSpPr>
            <a:spLocks noGrp="1"/>
          </p:cNvSpPr>
          <p:nvPr>
            <p:ph type="pic" idx="10"/>
          </p:nvPr>
        </p:nvSpPr>
        <p:spPr>
          <a:xfrm>
            <a:off x="4701890" y="1104792"/>
            <a:ext cx="4108848" cy="45300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9"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a:t>Click to edit Master text styles</a:t>
            </a:r>
          </a:p>
        </p:txBody>
      </p:sp>
    </p:spTree>
  </p:cSld>
  <p:clrMapOvr>
    <a:masterClrMapping/>
  </p:clrMapOvr>
  <p:transition spd="slow" advClick="0" advTm="14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433832" y="274638"/>
            <a:ext cx="8376906" cy="553647"/>
          </a:xfrm>
        </p:spPr>
        <p:txBody>
          <a:bodyPr lIns="0" tIns="0" rIns="0" bIns="0" anchor="t">
            <a:normAutofit/>
          </a:bodyPr>
          <a:lstStyle>
            <a:lvl1pPr algn="l">
              <a:defRPr sz="3200" b="1" i="0">
                <a:solidFill>
                  <a:srgbClr val="5087C7"/>
                </a:solidFill>
                <a:latin typeface="TrebuchetMS-Bold"/>
                <a:cs typeface="TrebuchetMS-Bold"/>
              </a:defRPr>
            </a:lvl1pPr>
          </a:lstStyle>
          <a:p>
            <a:r>
              <a:rPr lang="en-US"/>
              <a:t>Click to edit Master title style</a:t>
            </a:r>
            <a:endParaRPr lang="en-US" dirty="0"/>
          </a:p>
        </p:txBody>
      </p:sp>
      <p:sp>
        <p:nvSpPr>
          <p:cNvPr id="11" name="Picture Placeholder 2"/>
          <p:cNvSpPr>
            <a:spLocks noGrp="1"/>
          </p:cNvSpPr>
          <p:nvPr>
            <p:ph type="pic" idx="10"/>
          </p:nvPr>
        </p:nvSpPr>
        <p:spPr>
          <a:xfrm>
            <a:off x="4701890" y="1104792"/>
            <a:ext cx="4108848" cy="453002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ext Placeholder 7"/>
          <p:cNvSpPr>
            <a:spLocks noGrp="1"/>
          </p:cNvSpPr>
          <p:nvPr>
            <p:ph type="body" idx="1"/>
          </p:nvPr>
        </p:nvSpPr>
        <p:spPr>
          <a:xfrm>
            <a:off x="433832" y="1104792"/>
            <a:ext cx="4062974" cy="639762"/>
          </a:xfrm>
        </p:spPr>
        <p:txBody>
          <a:bodyPr lIns="0" tIns="0" rIns="0" bIns="0">
            <a:normAutofit/>
          </a:bodyPr>
          <a:lstStyle>
            <a:lvl1pPr>
              <a:buNone/>
              <a:defRPr sz="2400" b="1" i="0">
                <a:solidFill>
                  <a:schemeClr val="bg2"/>
                </a:solidFill>
                <a:latin typeface="TrebuchetMS-Bold"/>
                <a:cs typeface="TrebuchetMS-Bold"/>
              </a:defRPr>
            </a:lvl1pPr>
          </a:lstStyle>
          <a:p>
            <a:pPr lvl="0"/>
            <a:r>
              <a:rPr lang="en-US"/>
              <a:t>Click to edit Master text styles</a:t>
            </a:r>
          </a:p>
        </p:txBody>
      </p:sp>
      <p:sp>
        <p:nvSpPr>
          <p:cNvPr id="9" name="Content Placeholder 8"/>
          <p:cNvSpPr>
            <a:spLocks noGrp="1"/>
          </p:cNvSpPr>
          <p:nvPr>
            <p:ph sz="half" idx="2"/>
          </p:nvPr>
        </p:nvSpPr>
        <p:spPr>
          <a:xfrm>
            <a:off x="433832" y="1744554"/>
            <a:ext cx="4062974" cy="3890261"/>
          </a:xfrm>
        </p:spPr>
        <p:txBody>
          <a:bodyPr>
            <a:normAutofit/>
          </a:bodyPr>
          <a:lstStyle>
            <a:lvl1pPr>
              <a:defRPr sz="2400" b="0" i="0">
                <a:latin typeface="Trebuchet MS"/>
                <a:cs typeface="Trebuchet MS"/>
              </a:defRPr>
            </a:lvl1pPr>
          </a:lstStyle>
          <a:p>
            <a:pPr lvl="0"/>
            <a:r>
              <a:rPr lang="en-US"/>
              <a:t>Click to edit Master text styles</a:t>
            </a:r>
          </a:p>
        </p:txBody>
      </p:sp>
    </p:spTree>
  </p:cSld>
  <p:clrMapOvr>
    <a:masterClrMapping/>
  </p:clrMapOvr>
  <p:transition spd="slow" advClick="0" advTm="14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 charset="-128"/>
                <a:cs typeface="+mn-cs"/>
              </a:defRPr>
            </a:lvl1pPr>
          </a:lstStyle>
          <a:p>
            <a:pPr>
              <a:defRPr/>
            </a:pPr>
            <a:fld id="{86A2253F-070F-4142-904E-2A1F76648BAA}" type="datetime1">
              <a:rPr lang="en-GB"/>
              <a:pPr>
                <a:defRPr/>
              </a:pPr>
              <a:t>17/04/2018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pitchFamily="1" charset="-128"/>
                <a:cs typeface="+mn-cs"/>
              </a:defRPr>
            </a:lvl1pPr>
          </a:lstStyle>
          <a:p>
            <a:pPr>
              <a:defRPr/>
            </a:pPr>
            <a:fld id="{C93F60F8-FC58-4D45-B65D-F471B80F2ED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ransition spd="slow" advClick="0" advTm="14000">
    <p:wipe dir="r"/>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lave.org.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ctrTitle"/>
          </p:nvPr>
        </p:nvSpPr>
        <p:spPr>
          <a:xfrm>
            <a:off x="1063625" y="2684463"/>
            <a:ext cx="7108825" cy="852487"/>
          </a:xfrm>
        </p:spPr>
        <p:txBody>
          <a:bodyPr/>
          <a:lstStyle/>
          <a:p>
            <a:pPr algn="ctr"/>
            <a:r>
              <a:rPr lang="en-GB">
                <a:ea typeface="TrebuchetMS-Bold"/>
              </a:rPr>
              <a:t>	</a:t>
            </a:r>
          </a:p>
        </p:txBody>
      </p:sp>
      <p:sp>
        <p:nvSpPr>
          <p:cNvPr id="11266" name="Subtitle 4"/>
          <p:cNvSpPr>
            <a:spLocks noGrp="1"/>
          </p:cNvSpPr>
          <p:nvPr>
            <p:ph type="subTitle" idx="1"/>
          </p:nvPr>
        </p:nvSpPr>
        <p:spPr>
          <a:xfrm>
            <a:off x="1063625" y="2424113"/>
            <a:ext cx="7108825" cy="1752600"/>
          </a:xfrm>
        </p:spPr>
        <p:txBody>
          <a:bodyPr/>
          <a:lstStyle/>
          <a:p>
            <a:pPr algn="ctr"/>
            <a:r>
              <a:rPr lang="en-GB" dirty="0" err="1">
                <a:latin typeface="Trebuchet MS" pitchFamily="34" charset="0"/>
                <a:ea typeface="ＭＳ Ｐゴシック"/>
                <a:cs typeface="ＭＳ Ｐゴシック"/>
              </a:rPr>
              <a:t>Olave</a:t>
            </a:r>
            <a:r>
              <a:rPr lang="en-GB" dirty="0">
                <a:latin typeface="Trebuchet MS" pitchFamily="34" charset="0"/>
                <a:ea typeface="ＭＳ Ｐゴシック"/>
                <a:cs typeface="ＭＳ Ｐゴシック"/>
              </a:rPr>
              <a:t> 2019 International Camp</a:t>
            </a:r>
          </a:p>
          <a:p>
            <a:pPr algn="ctr"/>
            <a:r>
              <a:rPr lang="en-GB" sz="2400" dirty="0">
                <a:latin typeface="Trebuchet MS" pitchFamily="34" charset="0"/>
                <a:ea typeface="ＭＳ Ｐゴシック"/>
                <a:cs typeface="ＭＳ Ｐゴシック"/>
              </a:rPr>
              <a:t>Saturday 27</a:t>
            </a:r>
            <a:r>
              <a:rPr lang="en-GB" sz="2400" baseline="30000" dirty="0">
                <a:latin typeface="Trebuchet MS" pitchFamily="34" charset="0"/>
                <a:ea typeface="ＭＳ Ｐゴシック"/>
                <a:cs typeface="ＭＳ Ｐゴシック"/>
              </a:rPr>
              <a:t>th</a:t>
            </a:r>
            <a:r>
              <a:rPr lang="en-GB" sz="2400" dirty="0">
                <a:latin typeface="Trebuchet MS" pitchFamily="34" charset="0"/>
                <a:ea typeface="ＭＳ Ｐゴシック"/>
                <a:cs typeface="ＭＳ Ｐゴシック"/>
              </a:rPr>
              <a:t> July – Saturday 3</a:t>
            </a:r>
            <a:r>
              <a:rPr lang="en-GB" sz="2400" baseline="30000" dirty="0">
                <a:latin typeface="Trebuchet MS" pitchFamily="34" charset="0"/>
                <a:ea typeface="ＭＳ Ｐゴシック"/>
                <a:cs typeface="ＭＳ Ｐゴシック"/>
              </a:rPr>
              <a:t>rd</a:t>
            </a:r>
            <a:r>
              <a:rPr lang="en-GB" sz="2400" dirty="0">
                <a:latin typeface="Trebuchet MS" pitchFamily="34" charset="0"/>
                <a:ea typeface="ＭＳ Ｐゴシック"/>
                <a:cs typeface="ＭＳ Ｐゴシック"/>
              </a:rPr>
              <a:t> August </a:t>
            </a:r>
            <a:r>
              <a:rPr lang="en-GB" sz="2400" dirty="0" smtClean="0">
                <a:latin typeface="Trebuchet MS" pitchFamily="34" charset="0"/>
                <a:ea typeface="ＭＳ Ｐゴシック"/>
                <a:cs typeface="ＭＳ Ｐゴシック"/>
              </a:rPr>
              <a:t>2019</a:t>
            </a:r>
            <a:endParaRPr lang="en-GB" sz="2400" dirty="0">
              <a:latin typeface="Trebuchet MS" pitchFamily="34" charset="0"/>
              <a:ea typeface="ＭＳ Ｐゴシック"/>
              <a:cs typeface="ＭＳ Ｐゴシック"/>
            </a:endParaRPr>
          </a:p>
          <a:p>
            <a:pPr algn="ctr"/>
            <a:endParaRPr lang="en-GB" sz="2400" dirty="0">
              <a:latin typeface="Trebuchet MS" pitchFamily="34" charset="0"/>
              <a:ea typeface="ＭＳ Ｐゴシック"/>
              <a:cs typeface="ＭＳ Ｐゴシック"/>
            </a:endParaRPr>
          </a:p>
          <a:p>
            <a:pPr algn="ctr"/>
            <a:r>
              <a:rPr lang="en-GB" sz="2400" dirty="0">
                <a:latin typeface="Trebuchet MS" pitchFamily="34" charset="0"/>
                <a:ea typeface="ＭＳ Ｐゴシック"/>
                <a:cs typeface="ＭＳ Ｐゴシック"/>
              </a:rPr>
              <a:t>Celebrating 30 years</a:t>
            </a:r>
          </a:p>
        </p:txBody>
      </p:sp>
      <p:pic>
        <p:nvPicPr>
          <p:cNvPr id="11267" name="Picture 5" descr="GD00012628_00001_1.jpg"/>
          <p:cNvPicPr>
            <a:picLocks noChangeAspect="1"/>
          </p:cNvPicPr>
          <p:nvPr/>
        </p:nvPicPr>
        <p:blipFill>
          <a:blip r:embed="rId3"/>
          <a:srcRect/>
          <a:stretch>
            <a:fillRect/>
          </a:stretch>
        </p:blipFill>
        <p:spPr bwMode="auto">
          <a:xfrm>
            <a:off x="393700" y="392113"/>
            <a:ext cx="2695575" cy="1741487"/>
          </a:xfrm>
          <a:prstGeom prst="rect">
            <a:avLst/>
          </a:prstGeom>
          <a:noFill/>
          <a:ln w="9525">
            <a:noFill/>
            <a:miter lim="800000"/>
            <a:headEnd/>
            <a:tailEnd/>
          </a:ln>
        </p:spPr>
      </p:pic>
    </p:spTree>
  </p:cSld>
  <p:clrMapOvr>
    <a:masterClrMapping/>
  </p:clrMapOvr>
  <p:transition spd="slow" advClick="0" advTm="1400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err="1"/>
              <a:t>Olave</a:t>
            </a:r>
            <a:r>
              <a:rPr lang="en-GB" dirty="0"/>
              <a:t> 2019 – Leaders bringing children</a:t>
            </a:r>
          </a:p>
        </p:txBody>
      </p:sp>
      <p:sp>
        <p:nvSpPr>
          <p:cNvPr id="8" name="Content Placeholder 7"/>
          <p:cNvSpPr>
            <a:spLocks noGrp="1"/>
          </p:cNvSpPr>
          <p:nvPr>
            <p:ph idx="1"/>
          </p:nvPr>
        </p:nvSpPr>
        <p:spPr/>
        <p:txBody>
          <a:bodyPr/>
          <a:lstStyle/>
          <a:p>
            <a:endParaRPr lang="en-GB" sz="2500" dirty="0"/>
          </a:p>
          <a:p>
            <a:r>
              <a:rPr lang="en-GB" sz="2500" dirty="0"/>
              <a:t>There will be a professionally run crèche and play scheme for </a:t>
            </a:r>
            <a:r>
              <a:rPr lang="en-GB" sz="2500" dirty="0" smtClean="0"/>
              <a:t>leaders </a:t>
            </a:r>
            <a:r>
              <a:rPr lang="en-GB" sz="2500" dirty="0"/>
              <a:t>own children, who will be under 10 years. </a:t>
            </a:r>
          </a:p>
          <a:p>
            <a:endParaRPr lang="en-GB" sz="2500" dirty="0"/>
          </a:p>
          <a:p>
            <a:r>
              <a:rPr lang="en-GB" sz="2500" dirty="0"/>
              <a:t>If </a:t>
            </a:r>
            <a:r>
              <a:rPr lang="en-GB" sz="2500" dirty="0" smtClean="0"/>
              <a:t>leaders </a:t>
            </a:r>
            <a:r>
              <a:rPr lang="en-GB" sz="2500" dirty="0"/>
              <a:t>wish to bring own children over 10 </a:t>
            </a:r>
            <a:r>
              <a:rPr lang="en-GB" sz="2500" dirty="0" smtClean="0"/>
              <a:t>years, </a:t>
            </a:r>
            <a:r>
              <a:rPr lang="en-GB" sz="2500" dirty="0"/>
              <a:t>who are not </a:t>
            </a:r>
            <a:r>
              <a:rPr lang="en-GB" sz="2500" dirty="0" smtClean="0"/>
              <a:t>Guides, </a:t>
            </a:r>
            <a:r>
              <a:rPr lang="en-GB" sz="2500" dirty="0"/>
              <a:t>an opportunity can be created for a ‘young crew’ of part time helpers who also get to do some activities.</a:t>
            </a:r>
          </a:p>
          <a:p>
            <a:pPr marL="0" indent="0">
              <a:buNone/>
            </a:pPr>
            <a:endParaRPr lang="en-GB" dirty="0"/>
          </a:p>
        </p:txBody>
      </p:sp>
    </p:spTree>
    <p:extLst>
      <p:ext uri="{BB962C8B-B14F-4D97-AF65-F5344CB8AC3E}">
        <p14:creationId xmlns:p14="http://schemas.microsoft.com/office/powerpoint/2010/main" val="1760426530"/>
      </p:ext>
    </p:extLst>
  </p:cSld>
  <p:clrMapOvr>
    <a:masterClrMapping/>
  </p:clrMapOvr>
  <p:transition spd="slow" advClick="0" advTm="14000">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Olave</a:t>
            </a:r>
            <a:r>
              <a:rPr lang="en-GB" dirty="0"/>
              <a:t> 2019 – booking system</a:t>
            </a:r>
          </a:p>
        </p:txBody>
      </p:sp>
      <p:sp>
        <p:nvSpPr>
          <p:cNvPr id="3" name="Content Placeholder 2"/>
          <p:cNvSpPr>
            <a:spLocks noGrp="1"/>
          </p:cNvSpPr>
          <p:nvPr>
            <p:ph idx="1"/>
          </p:nvPr>
        </p:nvSpPr>
        <p:spPr/>
        <p:txBody>
          <a:bodyPr/>
          <a:lstStyle/>
          <a:p>
            <a:r>
              <a:rPr lang="en-GB" sz="2500" dirty="0"/>
              <a:t>We will be using an online booking system which will open after the Easter holiday. </a:t>
            </a:r>
          </a:p>
          <a:p>
            <a:endParaRPr lang="en-GB" sz="2500" dirty="0"/>
          </a:p>
          <a:p>
            <a:r>
              <a:rPr lang="en-GB" sz="2500" dirty="0"/>
              <a:t>Group bookings can be made by Unit leaders or by someone in your District/Division to put together a group from several Units. </a:t>
            </a:r>
          </a:p>
          <a:p>
            <a:endParaRPr lang="en-GB" sz="2500" dirty="0"/>
          </a:p>
          <a:p>
            <a:r>
              <a:rPr lang="en-GB" sz="2500" dirty="0"/>
              <a:t>Unit leaders can delegate the booking to one of their team. </a:t>
            </a:r>
          </a:p>
        </p:txBody>
      </p:sp>
    </p:spTree>
    <p:extLst>
      <p:ext uri="{BB962C8B-B14F-4D97-AF65-F5344CB8AC3E}">
        <p14:creationId xmlns:p14="http://schemas.microsoft.com/office/powerpoint/2010/main" val="3766092998"/>
      </p:ext>
    </p:extLst>
  </p:cSld>
  <p:clrMapOvr>
    <a:masterClrMapping/>
  </p:clrMapOvr>
  <mc:AlternateContent xmlns:mc="http://schemas.openxmlformats.org/markup-compatibility/2006" xmlns:p14="http://schemas.microsoft.com/office/powerpoint/2010/main">
    <mc:Choice Requires="p14">
      <p:transition p14:dur="0" advClick="0" advTm="14000"/>
    </mc:Choice>
    <mc:Fallback xmlns="">
      <p:transition advClick="0" advTm="1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Olave</a:t>
            </a:r>
            <a:r>
              <a:rPr lang="en-GB" dirty="0"/>
              <a:t> 2019 – advertising</a:t>
            </a:r>
          </a:p>
        </p:txBody>
      </p:sp>
      <p:sp>
        <p:nvSpPr>
          <p:cNvPr id="3" name="Content Placeholder 2"/>
          <p:cNvSpPr>
            <a:spLocks noGrp="1"/>
          </p:cNvSpPr>
          <p:nvPr>
            <p:ph idx="1"/>
          </p:nvPr>
        </p:nvSpPr>
        <p:spPr/>
        <p:txBody>
          <a:bodyPr/>
          <a:lstStyle/>
          <a:p>
            <a:endParaRPr lang="en-GB" sz="2500" dirty="0"/>
          </a:p>
          <a:p>
            <a:r>
              <a:rPr lang="en-GB" sz="2500" dirty="0"/>
              <a:t>The sales presentation will be available for you to download from the website and use.</a:t>
            </a:r>
          </a:p>
          <a:p>
            <a:r>
              <a:rPr lang="en-GB" sz="2500" dirty="0"/>
              <a:t>A leaflet and parents letter will be provided for all Guide and Senior Section members. </a:t>
            </a:r>
          </a:p>
          <a:p>
            <a:r>
              <a:rPr lang="en-GB" sz="2500" dirty="0"/>
              <a:t>A leaflet and parents letter will be provided for Brownies aged 9 and over. </a:t>
            </a:r>
          </a:p>
          <a:p>
            <a:r>
              <a:rPr lang="en-GB" sz="2500" dirty="0"/>
              <a:t>Divisions will need to ensure that </a:t>
            </a:r>
            <a:r>
              <a:rPr lang="en-GB" sz="2500" b="1" dirty="0"/>
              <a:t>all</a:t>
            </a:r>
            <a:r>
              <a:rPr lang="en-GB" sz="2500" dirty="0"/>
              <a:t> Units have the opportunity to see the presentation.</a:t>
            </a:r>
          </a:p>
        </p:txBody>
      </p:sp>
    </p:spTree>
    <p:extLst>
      <p:ext uri="{BB962C8B-B14F-4D97-AF65-F5344CB8AC3E}">
        <p14:creationId xmlns:p14="http://schemas.microsoft.com/office/powerpoint/2010/main" val="2675762014"/>
      </p:ext>
    </p:extLst>
  </p:cSld>
  <p:clrMapOvr>
    <a:masterClrMapping/>
  </p:clrMapOvr>
  <p:transition spd="slow" advClick="0" advTm="14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Olave</a:t>
            </a:r>
            <a:r>
              <a:rPr lang="en-GB" dirty="0"/>
              <a:t> 2019 </a:t>
            </a:r>
          </a:p>
        </p:txBody>
      </p:sp>
      <p:sp>
        <p:nvSpPr>
          <p:cNvPr id="3" name="Text Placeholder 2"/>
          <p:cNvSpPr>
            <a:spLocks noGrp="1"/>
          </p:cNvSpPr>
          <p:nvPr>
            <p:ph type="body" idx="1"/>
          </p:nvPr>
        </p:nvSpPr>
        <p:spPr/>
        <p:txBody>
          <a:bodyPr>
            <a:normAutofit/>
          </a:bodyPr>
          <a:lstStyle/>
          <a:p>
            <a:r>
              <a:rPr lang="en-GB" sz="3000" dirty="0"/>
              <a:t>Camp Fees</a:t>
            </a:r>
          </a:p>
        </p:txBody>
      </p:sp>
      <p:sp>
        <p:nvSpPr>
          <p:cNvPr id="4" name="Content Placeholder 3"/>
          <p:cNvSpPr>
            <a:spLocks noGrp="1"/>
          </p:cNvSpPr>
          <p:nvPr>
            <p:ph sz="half" idx="2"/>
          </p:nvPr>
        </p:nvSpPr>
        <p:spPr/>
        <p:txBody>
          <a:bodyPr/>
          <a:lstStyle/>
          <a:p>
            <a:pPr marL="0" indent="0">
              <a:buNone/>
            </a:pPr>
            <a:r>
              <a:rPr lang="en-GB" dirty="0"/>
              <a:t>All deposits need to be paid by the 31</a:t>
            </a:r>
            <a:r>
              <a:rPr lang="en-GB" baseline="30000" dirty="0"/>
              <a:t>st</a:t>
            </a:r>
            <a:r>
              <a:rPr lang="en-GB" dirty="0"/>
              <a:t> July. </a:t>
            </a:r>
          </a:p>
          <a:p>
            <a:pPr marL="0" indent="0">
              <a:buNone/>
            </a:pPr>
            <a:r>
              <a:rPr lang="en-GB" dirty="0"/>
              <a:t>Further payments will be due in November 2018 and March 2019. </a:t>
            </a:r>
          </a:p>
          <a:p>
            <a:pPr marL="0" indent="0">
              <a:buNone/>
            </a:pPr>
            <a:endParaRPr lang="en-GB" dirty="0"/>
          </a:p>
          <a:p>
            <a:pPr marL="0" indent="0">
              <a:buNone/>
            </a:pPr>
            <a:endParaRPr lang="en-GB" dirty="0"/>
          </a:p>
          <a:p>
            <a:pPr marL="0" indent="0">
              <a:buNone/>
            </a:pPr>
            <a:endParaRPr lang="en-GB" dirty="0"/>
          </a:p>
        </p:txBody>
      </p:sp>
      <p:sp>
        <p:nvSpPr>
          <p:cNvPr id="5" name="Text Placeholder 4"/>
          <p:cNvSpPr>
            <a:spLocks noGrp="1"/>
          </p:cNvSpPr>
          <p:nvPr>
            <p:ph type="body" idx="10"/>
          </p:nvPr>
        </p:nvSpPr>
        <p:spPr/>
        <p:txBody>
          <a:bodyPr>
            <a:normAutofit/>
          </a:bodyPr>
          <a:lstStyle/>
          <a:p>
            <a:r>
              <a:rPr lang="en-GB" sz="3000" dirty="0"/>
              <a:t>Data protection</a:t>
            </a:r>
          </a:p>
        </p:txBody>
      </p:sp>
      <p:sp>
        <p:nvSpPr>
          <p:cNvPr id="6" name="Content Placeholder 5"/>
          <p:cNvSpPr>
            <a:spLocks noGrp="1"/>
          </p:cNvSpPr>
          <p:nvPr>
            <p:ph sz="half" idx="11"/>
          </p:nvPr>
        </p:nvSpPr>
        <p:spPr/>
        <p:txBody>
          <a:bodyPr/>
          <a:lstStyle/>
          <a:p>
            <a:pPr marL="0" indent="0">
              <a:buNone/>
            </a:pPr>
            <a:r>
              <a:rPr lang="en-GB" dirty="0"/>
              <a:t>The data protection rules are changing and the camp team will be collecting as little information as possible until much nearer the camp. The initial booking should be a lot easier.</a:t>
            </a:r>
          </a:p>
        </p:txBody>
      </p:sp>
    </p:spTree>
    <p:extLst>
      <p:ext uri="{BB962C8B-B14F-4D97-AF65-F5344CB8AC3E}">
        <p14:creationId xmlns:p14="http://schemas.microsoft.com/office/powerpoint/2010/main" val="3229578443"/>
      </p:ext>
    </p:extLst>
  </p:cSld>
  <p:clrMapOvr>
    <a:masterClrMapping/>
  </p:clrMapOvr>
  <p:transition spd="slow" advClick="0" advTm="1400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90A323-29C9-4961-923A-F6B394F253EF}"/>
              </a:ext>
            </a:extLst>
          </p:cNvPr>
          <p:cNvSpPr>
            <a:spLocks noGrp="1"/>
          </p:cNvSpPr>
          <p:nvPr>
            <p:ph type="title"/>
          </p:nvPr>
        </p:nvSpPr>
        <p:spPr/>
        <p:txBody>
          <a:bodyPr/>
          <a:lstStyle/>
          <a:p>
            <a:pPr algn="ctr"/>
            <a:r>
              <a:rPr lang="en-GB" dirty="0" err="1"/>
              <a:t>Olave</a:t>
            </a:r>
            <a:r>
              <a:rPr lang="en-GB" dirty="0"/>
              <a:t> 2019</a:t>
            </a:r>
          </a:p>
        </p:txBody>
      </p:sp>
      <p:pic>
        <p:nvPicPr>
          <p:cNvPr id="5" name="Picture 4">
            <a:extLst>
              <a:ext uri="{FF2B5EF4-FFF2-40B4-BE49-F238E27FC236}">
                <a16:creationId xmlns:a16="http://schemas.microsoft.com/office/drawing/2014/main" xmlns="" id="{61413493-C784-4B57-BAEF-776C3964C3FA}"/>
              </a:ext>
            </a:extLst>
          </p:cNvPr>
          <p:cNvPicPr>
            <a:picLocks noChangeAspect="1"/>
          </p:cNvPicPr>
          <p:nvPr/>
        </p:nvPicPr>
        <p:blipFill>
          <a:blip r:embed="rId3"/>
          <a:stretch>
            <a:fillRect/>
          </a:stretch>
        </p:blipFill>
        <p:spPr>
          <a:xfrm rot="21151188">
            <a:off x="455005" y="895421"/>
            <a:ext cx="2956482" cy="2217361"/>
          </a:xfrm>
          <a:prstGeom prst="rect">
            <a:avLst/>
          </a:prstGeom>
        </p:spPr>
      </p:pic>
      <p:pic>
        <p:nvPicPr>
          <p:cNvPr id="7" name="Picture 6">
            <a:extLst>
              <a:ext uri="{FF2B5EF4-FFF2-40B4-BE49-F238E27FC236}">
                <a16:creationId xmlns:a16="http://schemas.microsoft.com/office/drawing/2014/main" xmlns="" id="{F77E04E9-3572-4838-B5CD-2DABCC08A5DC}"/>
              </a:ext>
            </a:extLst>
          </p:cNvPr>
          <p:cNvPicPr>
            <a:picLocks noChangeAspect="1"/>
          </p:cNvPicPr>
          <p:nvPr/>
        </p:nvPicPr>
        <p:blipFill>
          <a:blip r:embed="rId4"/>
          <a:stretch>
            <a:fillRect/>
          </a:stretch>
        </p:blipFill>
        <p:spPr>
          <a:xfrm rot="724210">
            <a:off x="5592804" y="880931"/>
            <a:ext cx="2955600" cy="2246340"/>
          </a:xfrm>
          <a:prstGeom prst="rect">
            <a:avLst/>
          </a:prstGeom>
        </p:spPr>
      </p:pic>
      <p:pic>
        <p:nvPicPr>
          <p:cNvPr id="9" name="Picture 8">
            <a:extLst>
              <a:ext uri="{FF2B5EF4-FFF2-40B4-BE49-F238E27FC236}">
                <a16:creationId xmlns:a16="http://schemas.microsoft.com/office/drawing/2014/main" xmlns="" id="{BA344DA8-26AC-44E6-91B8-A11F9EB4FAA7}"/>
              </a:ext>
            </a:extLst>
          </p:cNvPr>
          <p:cNvPicPr>
            <a:picLocks noChangeAspect="1"/>
          </p:cNvPicPr>
          <p:nvPr/>
        </p:nvPicPr>
        <p:blipFill>
          <a:blip r:embed="rId5"/>
          <a:stretch>
            <a:fillRect/>
          </a:stretch>
        </p:blipFill>
        <p:spPr>
          <a:xfrm>
            <a:off x="718667" y="3509527"/>
            <a:ext cx="3327212" cy="2217600"/>
          </a:xfrm>
          <a:prstGeom prst="rect">
            <a:avLst/>
          </a:prstGeom>
        </p:spPr>
      </p:pic>
      <p:pic>
        <p:nvPicPr>
          <p:cNvPr id="11" name="Picture 10">
            <a:extLst>
              <a:ext uri="{FF2B5EF4-FFF2-40B4-BE49-F238E27FC236}">
                <a16:creationId xmlns:a16="http://schemas.microsoft.com/office/drawing/2014/main" xmlns="" id="{54F90D2B-F0B5-4A78-97EC-2B0D2FBFBB4D}"/>
              </a:ext>
            </a:extLst>
          </p:cNvPr>
          <p:cNvPicPr>
            <a:picLocks noChangeAspect="1"/>
          </p:cNvPicPr>
          <p:nvPr/>
        </p:nvPicPr>
        <p:blipFill>
          <a:blip r:embed="rId6"/>
          <a:stretch>
            <a:fillRect/>
          </a:stretch>
        </p:blipFill>
        <p:spPr>
          <a:xfrm>
            <a:off x="4309248" y="3295790"/>
            <a:ext cx="3168000" cy="2262859"/>
          </a:xfrm>
          <a:prstGeom prst="rect">
            <a:avLst/>
          </a:prstGeom>
        </p:spPr>
      </p:pic>
    </p:spTree>
    <p:extLst>
      <p:ext uri="{BB962C8B-B14F-4D97-AF65-F5344CB8AC3E}">
        <p14:creationId xmlns:p14="http://schemas.microsoft.com/office/powerpoint/2010/main" val="3150537372"/>
      </p:ext>
    </p:extLst>
  </p:cSld>
  <p:clrMapOvr>
    <a:masterClrMapping/>
  </p:clrMapOvr>
  <p:transition spd="slow" advClick="0" advTm="1400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Olave</a:t>
            </a:r>
            <a:r>
              <a:rPr lang="en-GB" dirty="0"/>
              <a:t> 2019 – volunteer role vacancies</a:t>
            </a:r>
          </a:p>
        </p:txBody>
      </p:sp>
      <p:sp>
        <p:nvSpPr>
          <p:cNvPr id="3" name="Content Placeholder 2"/>
          <p:cNvSpPr>
            <a:spLocks noGrp="1"/>
          </p:cNvSpPr>
          <p:nvPr>
            <p:ph idx="1"/>
          </p:nvPr>
        </p:nvSpPr>
        <p:spPr/>
        <p:txBody>
          <a:bodyPr/>
          <a:lstStyle/>
          <a:p>
            <a:endParaRPr lang="en-GB" sz="2500" dirty="0"/>
          </a:p>
          <a:p>
            <a:r>
              <a:rPr lang="en-GB" sz="2500" dirty="0"/>
              <a:t>The camp will only work if lots of volunteers give their time and/or share their skills and interests. </a:t>
            </a:r>
          </a:p>
          <a:p>
            <a:endParaRPr lang="en-GB" sz="2500" dirty="0"/>
          </a:p>
          <a:p>
            <a:r>
              <a:rPr lang="en-GB" sz="2500" dirty="0"/>
              <a:t>If you would like to help in the planning and delivery of the camp please look out for the vacancies on the website. </a:t>
            </a:r>
          </a:p>
          <a:p>
            <a:endParaRPr lang="en-GB" sz="2500" dirty="0"/>
          </a:p>
          <a:p>
            <a:r>
              <a:rPr lang="en-GB" sz="2500" dirty="0"/>
              <a:t>If you would like to offer an activity or craft please contact the team by email on info@Olave2019</a:t>
            </a:r>
          </a:p>
          <a:p>
            <a:endParaRPr lang="en-GB" sz="2500" dirty="0"/>
          </a:p>
        </p:txBody>
      </p:sp>
    </p:spTree>
    <p:extLst>
      <p:ext uri="{BB962C8B-B14F-4D97-AF65-F5344CB8AC3E}">
        <p14:creationId xmlns:p14="http://schemas.microsoft.com/office/powerpoint/2010/main" val="2953232650"/>
      </p:ext>
    </p:extLst>
  </p:cSld>
  <p:clrMapOvr>
    <a:masterClrMapping/>
  </p:clrMapOvr>
  <p:transition spd="slow" advClick="0" advTm="1400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err="1"/>
              <a:t>Olave</a:t>
            </a:r>
            <a:r>
              <a:rPr lang="en-GB" dirty="0"/>
              <a:t> 2019 – who we need!</a:t>
            </a:r>
          </a:p>
        </p:txBody>
      </p:sp>
      <p:sp>
        <p:nvSpPr>
          <p:cNvPr id="5" name="Text Placeholder 4"/>
          <p:cNvSpPr>
            <a:spLocks noGrp="1"/>
          </p:cNvSpPr>
          <p:nvPr>
            <p:ph type="body" idx="1"/>
          </p:nvPr>
        </p:nvSpPr>
        <p:spPr/>
        <p:txBody>
          <a:bodyPr/>
          <a:lstStyle/>
          <a:p>
            <a:r>
              <a:rPr lang="en-GB" dirty="0"/>
              <a:t>Volunteers for … </a:t>
            </a:r>
          </a:p>
        </p:txBody>
      </p:sp>
      <p:sp>
        <p:nvSpPr>
          <p:cNvPr id="6" name="Content Placeholder 5"/>
          <p:cNvSpPr>
            <a:spLocks noGrp="1"/>
          </p:cNvSpPr>
          <p:nvPr>
            <p:ph sz="half" idx="2"/>
          </p:nvPr>
        </p:nvSpPr>
        <p:spPr/>
        <p:txBody>
          <a:bodyPr>
            <a:normAutofit fontScale="92500" lnSpcReduction="10000"/>
          </a:bodyPr>
          <a:lstStyle/>
          <a:p>
            <a:r>
              <a:rPr lang="en-GB" dirty="0"/>
              <a:t>Activity leaders/helpers</a:t>
            </a:r>
          </a:p>
          <a:p>
            <a:r>
              <a:rPr lang="en-GB" dirty="0"/>
              <a:t>Escorts taking groups to activities</a:t>
            </a:r>
          </a:p>
          <a:p>
            <a:r>
              <a:rPr lang="en-GB" dirty="0"/>
              <a:t>Catering staff</a:t>
            </a:r>
          </a:p>
          <a:p>
            <a:r>
              <a:rPr lang="en-GB" dirty="0"/>
              <a:t>Dining room supervisors</a:t>
            </a:r>
          </a:p>
          <a:p>
            <a:r>
              <a:rPr lang="en-GB" dirty="0"/>
              <a:t>Washing up machine operators</a:t>
            </a:r>
          </a:p>
          <a:p>
            <a:r>
              <a:rPr lang="en-GB" dirty="0"/>
              <a:t>Interpreters</a:t>
            </a:r>
          </a:p>
          <a:p>
            <a:r>
              <a:rPr lang="en-GB" dirty="0"/>
              <a:t>Security </a:t>
            </a:r>
          </a:p>
          <a:p>
            <a:r>
              <a:rPr lang="en-GB" dirty="0"/>
              <a:t>Airport greeters</a:t>
            </a:r>
          </a:p>
          <a:p>
            <a:endParaRPr lang="en-GB" dirty="0"/>
          </a:p>
          <a:p>
            <a:endParaRPr lang="en-GB" dirty="0"/>
          </a:p>
        </p:txBody>
      </p:sp>
      <p:sp>
        <p:nvSpPr>
          <p:cNvPr id="8" name="Content Placeholder 7"/>
          <p:cNvSpPr>
            <a:spLocks noGrp="1"/>
          </p:cNvSpPr>
          <p:nvPr>
            <p:ph sz="half" idx="11"/>
          </p:nvPr>
        </p:nvSpPr>
        <p:spPr/>
        <p:txBody>
          <a:bodyPr/>
          <a:lstStyle/>
          <a:p>
            <a:r>
              <a:rPr lang="en-GB" sz="2000" dirty="0"/>
              <a:t>Set up team for two days before the camp </a:t>
            </a:r>
          </a:p>
          <a:p>
            <a:r>
              <a:rPr lang="en-GB" sz="2000" dirty="0"/>
              <a:t>Close down team for the strike weekend. </a:t>
            </a:r>
            <a:endParaRPr lang="en-GB" sz="2000" dirty="0" smtClean="0"/>
          </a:p>
          <a:p>
            <a:endParaRPr lang="en-GB" sz="2000" dirty="0"/>
          </a:p>
          <a:p>
            <a:r>
              <a:rPr lang="en-GB" sz="2000" dirty="0"/>
              <a:t>Offsite teams for days out. </a:t>
            </a:r>
          </a:p>
          <a:p>
            <a:pPr marL="0" indent="0">
              <a:buNone/>
            </a:pPr>
            <a:endParaRPr lang="en-GB" dirty="0"/>
          </a:p>
          <a:p>
            <a:endParaRPr lang="en-GB" dirty="0"/>
          </a:p>
        </p:txBody>
      </p:sp>
    </p:spTree>
    <p:extLst>
      <p:ext uri="{BB962C8B-B14F-4D97-AF65-F5344CB8AC3E}">
        <p14:creationId xmlns:p14="http://schemas.microsoft.com/office/powerpoint/2010/main" val="3008681295"/>
      </p:ext>
    </p:extLst>
  </p:cSld>
  <p:clrMapOvr>
    <a:masterClrMapping/>
  </p:clrMapOvr>
  <p:transition spd="slow" advClick="0" advTm="14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Olave</a:t>
            </a:r>
            <a:r>
              <a:rPr lang="en-GB" dirty="0"/>
              <a:t> 2019 - Volunteers</a:t>
            </a:r>
          </a:p>
        </p:txBody>
      </p:sp>
      <p:sp>
        <p:nvSpPr>
          <p:cNvPr id="3" name="Content Placeholder 2"/>
          <p:cNvSpPr>
            <a:spLocks noGrp="1"/>
          </p:cNvSpPr>
          <p:nvPr>
            <p:ph idx="1"/>
          </p:nvPr>
        </p:nvSpPr>
        <p:spPr>
          <a:xfrm>
            <a:off x="433832" y="1084661"/>
            <a:ext cx="8386914" cy="4550153"/>
          </a:xfrm>
        </p:spPr>
        <p:txBody>
          <a:bodyPr/>
          <a:lstStyle/>
          <a:p>
            <a:endParaRPr lang="en-GB" sz="2500" dirty="0"/>
          </a:p>
          <a:p>
            <a:r>
              <a:rPr lang="en-GB" sz="2500" dirty="0"/>
              <a:t>Volunteers are welcome for the whole week, or a few days - camping or travelling daily. </a:t>
            </a:r>
          </a:p>
          <a:p>
            <a:r>
              <a:rPr lang="en-GB" sz="2500" dirty="0"/>
              <a:t>We will need extra volunteers on Tuesday when we open the camp to Rainbows, Brownies and Guides from across the County. </a:t>
            </a:r>
          </a:p>
          <a:p>
            <a:r>
              <a:rPr lang="en-GB" sz="2500" dirty="0"/>
              <a:t>If you would like to help in the kitchen, dining room, with activities or on security please complete an expression of interest form. </a:t>
            </a:r>
          </a:p>
          <a:p>
            <a:endParaRPr lang="en-GB" sz="2500" dirty="0"/>
          </a:p>
          <a:p>
            <a:endParaRPr lang="en-GB" sz="2500" dirty="0"/>
          </a:p>
        </p:txBody>
      </p:sp>
    </p:spTree>
    <p:extLst>
      <p:ext uri="{BB962C8B-B14F-4D97-AF65-F5344CB8AC3E}">
        <p14:creationId xmlns:p14="http://schemas.microsoft.com/office/powerpoint/2010/main" val="3986546152"/>
      </p:ext>
    </p:extLst>
  </p:cSld>
  <p:clrMapOvr>
    <a:masterClrMapping/>
  </p:clrMapOvr>
  <p:transition spd="slow" advClick="0" advTm="14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33388" y="274638"/>
            <a:ext cx="8386762" cy="554037"/>
          </a:xfrm>
        </p:spPr>
        <p:txBody>
          <a:bodyPr>
            <a:normAutofit fontScale="90000"/>
          </a:bodyPr>
          <a:lstStyle/>
          <a:p>
            <a:pPr algn="ctr"/>
            <a:r>
              <a:rPr lang="en-GB" dirty="0" err="1">
                <a:solidFill>
                  <a:schemeClr val="bg2"/>
                </a:solidFill>
                <a:ea typeface="TrebuchetMS-Bold"/>
              </a:rPr>
              <a:t>Olave</a:t>
            </a:r>
            <a:r>
              <a:rPr lang="en-GB" dirty="0">
                <a:solidFill>
                  <a:schemeClr val="bg2"/>
                </a:solidFill>
                <a:ea typeface="TrebuchetMS-Bold"/>
              </a:rPr>
              <a:t> 2019 </a:t>
            </a:r>
            <a:br>
              <a:rPr lang="en-GB" dirty="0">
                <a:solidFill>
                  <a:schemeClr val="bg2"/>
                </a:solidFill>
                <a:ea typeface="TrebuchetMS-Bold"/>
              </a:rPr>
            </a:br>
            <a:r>
              <a:rPr lang="en-GB" dirty="0">
                <a:solidFill>
                  <a:schemeClr val="bg2"/>
                </a:solidFill>
                <a:ea typeface="TrebuchetMS-Bold"/>
              </a:rPr>
              <a:t/>
            </a:r>
            <a:br>
              <a:rPr lang="en-GB" dirty="0">
                <a:solidFill>
                  <a:schemeClr val="bg2"/>
                </a:solidFill>
                <a:ea typeface="TrebuchetMS-Bold"/>
              </a:rPr>
            </a:br>
            <a:r>
              <a:rPr lang="en-GB" dirty="0">
                <a:solidFill>
                  <a:schemeClr val="bg2"/>
                </a:solidFill>
                <a:ea typeface="TrebuchetMS-Bold"/>
              </a:rPr>
              <a:t>Girlguiding Sussex East County </a:t>
            </a:r>
            <a:br>
              <a:rPr lang="en-GB" dirty="0">
                <a:solidFill>
                  <a:schemeClr val="bg2"/>
                </a:solidFill>
                <a:ea typeface="TrebuchetMS-Bold"/>
              </a:rPr>
            </a:br>
            <a:r>
              <a:rPr lang="en-GB" dirty="0">
                <a:solidFill>
                  <a:schemeClr val="bg2"/>
                </a:solidFill>
                <a:ea typeface="TrebuchetMS-Bold"/>
              </a:rPr>
              <a:t>International Camp</a:t>
            </a:r>
          </a:p>
        </p:txBody>
      </p:sp>
      <p:sp>
        <p:nvSpPr>
          <p:cNvPr id="38914" name="Content Placeholder 2"/>
          <p:cNvSpPr>
            <a:spLocks noGrp="1"/>
          </p:cNvSpPr>
          <p:nvPr>
            <p:ph idx="1"/>
          </p:nvPr>
        </p:nvSpPr>
        <p:spPr>
          <a:xfrm>
            <a:off x="433388" y="2251881"/>
            <a:ext cx="8386762" cy="3382157"/>
          </a:xfrm>
        </p:spPr>
        <p:txBody>
          <a:bodyPr/>
          <a:lstStyle/>
          <a:p>
            <a:pPr algn="ctr">
              <a:buFont typeface="Arial" charset="0"/>
              <a:buNone/>
            </a:pPr>
            <a:endParaRPr lang="en-GB" dirty="0">
              <a:solidFill>
                <a:schemeClr val="tx2"/>
              </a:solidFill>
              <a:latin typeface="Trebuchet MS" pitchFamily="34" charset="0"/>
              <a:ea typeface="ＭＳ Ｐゴシック"/>
              <a:cs typeface="ＭＳ Ｐゴシック"/>
              <a:hlinkClick r:id="rId3"/>
            </a:endParaRPr>
          </a:p>
          <a:p>
            <a:pPr algn="ctr">
              <a:buFont typeface="Arial" charset="0"/>
              <a:buNone/>
            </a:pPr>
            <a:r>
              <a:rPr lang="en-GB" dirty="0">
                <a:solidFill>
                  <a:schemeClr val="tx2"/>
                </a:solidFill>
                <a:latin typeface="Trebuchet MS" pitchFamily="34" charset="0"/>
                <a:ea typeface="ＭＳ Ｐゴシック"/>
                <a:cs typeface="ＭＳ Ｐゴシック"/>
                <a:hlinkClick r:id="rId3"/>
              </a:rPr>
              <a:t>www.olave.org.uk</a:t>
            </a:r>
            <a:endParaRPr lang="en-GB" dirty="0">
              <a:solidFill>
                <a:schemeClr val="tx2"/>
              </a:solidFill>
              <a:latin typeface="Trebuchet MS" pitchFamily="34" charset="0"/>
              <a:ea typeface="ＭＳ Ｐゴシック"/>
              <a:cs typeface="ＭＳ Ｐゴシック"/>
            </a:endParaRPr>
          </a:p>
          <a:p>
            <a:pPr algn="ctr">
              <a:buFont typeface="Arial" charset="0"/>
              <a:buNone/>
            </a:pPr>
            <a:endParaRPr lang="en-GB" dirty="0">
              <a:solidFill>
                <a:schemeClr val="tx2"/>
              </a:solidFill>
              <a:latin typeface="Trebuchet MS" pitchFamily="34" charset="0"/>
              <a:ea typeface="ＭＳ Ｐゴシック"/>
              <a:cs typeface="ＭＳ Ｐゴシック"/>
            </a:endParaRPr>
          </a:p>
          <a:p>
            <a:pPr algn="ctr">
              <a:buFont typeface="Arial" charset="0"/>
              <a:buNone/>
            </a:pPr>
            <a:r>
              <a:rPr lang="en-GB" dirty="0">
                <a:solidFill>
                  <a:schemeClr val="tx2"/>
                </a:solidFill>
                <a:latin typeface="Trebuchet MS" pitchFamily="34" charset="0"/>
                <a:ea typeface="ＭＳ Ｐゴシック"/>
                <a:cs typeface="ＭＳ Ｐゴシック"/>
              </a:rPr>
              <a:t>Looking forward to seeing you there!</a:t>
            </a:r>
          </a:p>
        </p:txBody>
      </p:sp>
    </p:spTree>
  </p:cSld>
  <p:clrMapOvr>
    <a:masterClrMapping/>
  </p:clrMapOvr>
  <p:transition spd="slow" advClick="0" advTm="14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Olave</a:t>
            </a:r>
            <a:r>
              <a:rPr lang="en-GB" dirty="0"/>
              <a:t> 2019 - Objectives</a:t>
            </a:r>
          </a:p>
        </p:txBody>
      </p:sp>
      <p:sp>
        <p:nvSpPr>
          <p:cNvPr id="3" name="Content Placeholder 2"/>
          <p:cNvSpPr>
            <a:spLocks noGrp="1"/>
          </p:cNvSpPr>
          <p:nvPr>
            <p:ph idx="1"/>
          </p:nvPr>
        </p:nvSpPr>
        <p:spPr/>
        <p:txBody>
          <a:bodyPr/>
          <a:lstStyle/>
          <a:p>
            <a:r>
              <a:rPr lang="en-GB" sz="2500" dirty="0"/>
              <a:t>Unique and new experiences.</a:t>
            </a:r>
          </a:p>
          <a:p>
            <a:r>
              <a:rPr lang="en-GB" sz="2500" dirty="0"/>
              <a:t>A bigger adventure – different and exciting challenges.</a:t>
            </a:r>
          </a:p>
          <a:p>
            <a:r>
              <a:rPr lang="en-GB" sz="2500" dirty="0"/>
              <a:t>Making new friendships – which could last a lifetime.</a:t>
            </a:r>
          </a:p>
          <a:p>
            <a:r>
              <a:rPr lang="en-GB" sz="2500" dirty="0"/>
              <a:t>Take part in new activities - for some that will be where and what they are sleeping in. </a:t>
            </a:r>
          </a:p>
          <a:p>
            <a:r>
              <a:rPr lang="en-GB" sz="2500" dirty="0"/>
              <a:t>An international camp – a memorable experience where everyone involved - girls, young women and adults - have a great time.</a:t>
            </a:r>
          </a:p>
          <a:p>
            <a:r>
              <a:rPr lang="en-GB" sz="2500" dirty="0"/>
              <a:t>A chance for girls that attended  previous </a:t>
            </a:r>
            <a:r>
              <a:rPr lang="en-GB" sz="2500" dirty="0" err="1"/>
              <a:t>Olave</a:t>
            </a:r>
            <a:r>
              <a:rPr lang="en-GB" sz="2500" dirty="0"/>
              <a:t> camps to be leaders this time.  </a:t>
            </a:r>
          </a:p>
          <a:p>
            <a:endParaRPr lang="en-GB" dirty="0"/>
          </a:p>
        </p:txBody>
      </p:sp>
    </p:spTree>
    <p:extLst>
      <p:ext uri="{BB962C8B-B14F-4D97-AF65-F5344CB8AC3E}">
        <p14:creationId xmlns:p14="http://schemas.microsoft.com/office/powerpoint/2010/main" val="544591292"/>
      </p:ext>
    </p:extLst>
  </p:cSld>
  <p:clrMapOvr>
    <a:masterClrMapping/>
  </p:clrMapOvr>
  <p:transition spd="slow" advClick="0" advTm="14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Olave</a:t>
            </a:r>
            <a:r>
              <a:rPr lang="en-GB" dirty="0"/>
              <a:t> 2019</a:t>
            </a:r>
          </a:p>
        </p:txBody>
      </p:sp>
      <p:sp>
        <p:nvSpPr>
          <p:cNvPr id="3" name="Content Placeholder 2"/>
          <p:cNvSpPr>
            <a:spLocks noGrp="1"/>
          </p:cNvSpPr>
          <p:nvPr>
            <p:ph idx="1"/>
          </p:nvPr>
        </p:nvSpPr>
        <p:spPr>
          <a:xfrm>
            <a:off x="433832" y="828286"/>
            <a:ext cx="8386914" cy="5064436"/>
          </a:xfrm>
        </p:spPr>
        <p:txBody>
          <a:bodyPr/>
          <a:lstStyle/>
          <a:p>
            <a:pPr marL="0" indent="0">
              <a:buNone/>
            </a:pPr>
            <a:endParaRPr lang="en-GB" dirty="0"/>
          </a:p>
          <a:p>
            <a:r>
              <a:rPr lang="en-GB" sz="2500" dirty="0" err="1" smtClean="0"/>
              <a:t>Girlguiding</a:t>
            </a:r>
            <a:r>
              <a:rPr lang="en-GB" sz="2500" dirty="0" smtClean="0"/>
              <a:t> Sussex </a:t>
            </a:r>
            <a:r>
              <a:rPr lang="en-GB" sz="2500" dirty="0"/>
              <a:t>East County is fortunate to be </a:t>
            </a:r>
            <a:r>
              <a:rPr lang="en-GB" sz="2500" dirty="0" smtClean="0"/>
              <a:t>able</a:t>
            </a:r>
          </a:p>
          <a:p>
            <a:pPr marL="0" indent="0">
              <a:buNone/>
            </a:pPr>
            <a:r>
              <a:rPr lang="en-GB" sz="2500" dirty="0"/>
              <a:t> </a:t>
            </a:r>
            <a:r>
              <a:rPr lang="en-GB" sz="2500" dirty="0" smtClean="0"/>
              <a:t>   </a:t>
            </a:r>
            <a:r>
              <a:rPr lang="en-GB" sz="2500" dirty="0"/>
              <a:t>to offer this opportunity to all girls and young women. </a:t>
            </a:r>
          </a:p>
          <a:p>
            <a:endParaRPr lang="en-GB" sz="2500" dirty="0"/>
          </a:p>
          <a:p>
            <a:r>
              <a:rPr lang="en-GB" sz="2500" dirty="0"/>
              <a:t>An International experience that takes place every </a:t>
            </a:r>
            <a:r>
              <a:rPr lang="en-GB" sz="2500" dirty="0" smtClean="0"/>
              <a:t>four to five </a:t>
            </a:r>
            <a:r>
              <a:rPr lang="en-GB" sz="2500" dirty="0"/>
              <a:t>years which is open to all.</a:t>
            </a:r>
          </a:p>
          <a:p>
            <a:endParaRPr lang="en-GB" sz="2500" dirty="0"/>
          </a:p>
          <a:p>
            <a:r>
              <a:rPr lang="en-GB" sz="2500" dirty="0"/>
              <a:t>A celebration of all that makes Sussex so special.</a:t>
            </a:r>
          </a:p>
          <a:p>
            <a:endParaRPr lang="en-GB" sz="2500" dirty="0"/>
          </a:p>
          <a:p>
            <a:r>
              <a:rPr lang="en-GB" sz="2500" dirty="0"/>
              <a:t>Why would your Unit miss out?</a:t>
            </a:r>
          </a:p>
        </p:txBody>
      </p:sp>
    </p:spTree>
    <p:extLst>
      <p:ext uri="{BB962C8B-B14F-4D97-AF65-F5344CB8AC3E}">
        <p14:creationId xmlns:p14="http://schemas.microsoft.com/office/powerpoint/2010/main" val="4060263892"/>
      </p:ext>
    </p:extLst>
  </p:cSld>
  <p:clrMapOvr>
    <a:masterClrMapping/>
  </p:clrMapOvr>
  <p:transition spd="slow" advClick="0" advTm="14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err="1"/>
              <a:t>Olave</a:t>
            </a:r>
            <a:r>
              <a:rPr lang="en-GB" dirty="0"/>
              <a:t> 2019 – Programme Theme</a:t>
            </a:r>
          </a:p>
        </p:txBody>
      </p:sp>
      <p:sp>
        <p:nvSpPr>
          <p:cNvPr id="5" name="Content Placeholder 4"/>
          <p:cNvSpPr>
            <a:spLocks noGrp="1"/>
          </p:cNvSpPr>
          <p:nvPr>
            <p:ph idx="1"/>
          </p:nvPr>
        </p:nvSpPr>
        <p:spPr>
          <a:xfrm>
            <a:off x="499364" y="1084661"/>
            <a:ext cx="8386914" cy="4550153"/>
          </a:xfrm>
        </p:spPr>
        <p:txBody>
          <a:bodyPr/>
          <a:lstStyle/>
          <a:p>
            <a:pPr marL="0" indent="0" algn="ctr">
              <a:buNone/>
            </a:pPr>
            <a:r>
              <a:rPr lang="en-GB" sz="2500" b="1" dirty="0" err="1"/>
              <a:t>Olave</a:t>
            </a:r>
            <a:r>
              <a:rPr lang="en-GB" sz="2500" b="1" dirty="0"/>
              <a:t> 2019 Pearl</a:t>
            </a:r>
          </a:p>
          <a:p>
            <a:pPr marL="0" indent="0" algn="ctr">
              <a:buNone/>
            </a:pPr>
            <a:endParaRPr lang="en-GB" sz="2500" b="1" dirty="0"/>
          </a:p>
          <a:p>
            <a:r>
              <a:rPr lang="en-GB" sz="2500" dirty="0"/>
              <a:t>Treasure Island – fantasy and fantastical.</a:t>
            </a:r>
          </a:p>
          <a:p>
            <a:r>
              <a:rPr lang="en-GB" sz="2500" dirty="0"/>
              <a:t>Get on Board – adventure day with a choice of activities – you will decide before arriving at camp.</a:t>
            </a:r>
          </a:p>
          <a:p>
            <a:r>
              <a:rPr lang="en-GB" sz="2500" dirty="0"/>
              <a:t>All at sea – boating or water activities plus science and craft. Caring for the oceans.</a:t>
            </a:r>
          </a:p>
          <a:p>
            <a:r>
              <a:rPr lang="en-GB" sz="2500" dirty="0"/>
              <a:t>Also included is a Sussex day out, camp open day and a chill out time to relax and pamper yourself.</a:t>
            </a:r>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30012048"/>
      </p:ext>
    </p:extLst>
  </p:cSld>
  <p:clrMapOvr>
    <a:masterClrMapping/>
  </p:clrMapOvr>
  <p:transition spd="slow" advClick="0" advTm="14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5119B-CC97-4076-9B6D-0EA1FF75CD7A}"/>
              </a:ext>
            </a:extLst>
          </p:cNvPr>
          <p:cNvSpPr>
            <a:spLocks noGrp="1"/>
          </p:cNvSpPr>
          <p:nvPr>
            <p:ph type="title"/>
          </p:nvPr>
        </p:nvSpPr>
        <p:spPr/>
        <p:txBody>
          <a:bodyPr/>
          <a:lstStyle/>
          <a:p>
            <a:pPr algn="ctr"/>
            <a:r>
              <a:rPr lang="en-GB" dirty="0" err="1"/>
              <a:t>Olave</a:t>
            </a:r>
            <a:r>
              <a:rPr lang="en-GB" dirty="0"/>
              <a:t> 2019</a:t>
            </a:r>
          </a:p>
        </p:txBody>
      </p:sp>
      <p:pic>
        <p:nvPicPr>
          <p:cNvPr id="9" name="Picture 8">
            <a:extLst>
              <a:ext uri="{FF2B5EF4-FFF2-40B4-BE49-F238E27FC236}">
                <a16:creationId xmlns:a16="http://schemas.microsoft.com/office/drawing/2014/main" xmlns="" id="{B04160FE-8778-4FA3-9241-2D78EDF8C1E8}"/>
              </a:ext>
            </a:extLst>
          </p:cNvPr>
          <p:cNvPicPr>
            <a:picLocks noChangeAspect="1"/>
          </p:cNvPicPr>
          <p:nvPr/>
        </p:nvPicPr>
        <p:blipFill>
          <a:blip r:embed="rId3"/>
          <a:stretch>
            <a:fillRect/>
          </a:stretch>
        </p:blipFill>
        <p:spPr>
          <a:xfrm>
            <a:off x="2355483" y="3142267"/>
            <a:ext cx="4122692" cy="2747388"/>
          </a:xfrm>
          <a:prstGeom prst="rect">
            <a:avLst/>
          </a:prstGeom>
        </p:spPr>
      </p:pic>
      <p:pic>
        <p:nvPicPr>
          <p:cNvPr id="7" name="Picture 6">
            <a:extLst>
              <a:ext uri="{FF2B5EF4-FFF2-40B4-BE49-F238E27FC236}">
                <a16:creationId xmlns:a16="http://schemas.microsoft.com/office/drawing/2014/main" xmlns="" id="{01A65134-DFDB-4698-94F8-45243C3956C9}"/>
              </a:ext>
            </a:extLst>
          </p:cNvPr>
          <p:cNvPicPr>
            <a:picLocks noChangeAspect="1"/>
          </p:cNvPicPr>
          <p:nvPr/>
        </p:nvPicPr>
        <p:blipFill>
          <a:blip r:embed="rId4"/>
          <a:stretch>
            <a:fillRect/>
          </a:stretch>
        </p:blipFill>
        <p:spPr>
          <a:xfrm rot="580854">
            <a:off x="5005756" y="1053908"/>
            <a:ext cx="3730205" cy="2485833"/>
          </a:xfrm>
          <a:prstGeom prst="rect">
            <a:avLst/>
          </a:prstGeom>
        </p:spPr>
      </p:pic>
      <p:pic>
        <p:nvPicPr>
          <p:cNvPr id="5" name="Picture 4">
            <a:extLst>
              <a:ext uri="{FF2B5EF4-FFF2-40B4-BE49-F238E27FC236}">
                <a16:creationId xmlns:a16="http://schemas.microsoft.com/office/drawing/2014/main" xmlns="" id="{90B1BAD9-A2FC-4FC5-BB57-254E0AD97EAD}"/>
              </a:ext>
            </a:extLst>
          </p:cNvPr>
          <p:cNvPicPr>
            <a:picLocks noChangeAspect="1"/>
          </p:cNvPicPr>
          <p:nvPr/>
        </p:nvPicPr>
        <p:blipFill>
          <a:blip r:embed="rId5"/>
          <a:stretch>
            <a:fillRect/>
          </a:stretch>
        </p:blipFill>
        <p:spPr>
          <a:xfrm rot="20959028">
            <a:off x="522171" y="1132724"/>
            <a:ext cx="3502855" cy="2334324"/>
          </a:xfrm>
          <a:prstGeom prst="rect">
            <a:avLst/>
          </a:prstGeom>
        </p:spPr>
      </p:pic>
    </p:spTree>
    <p:extLst>
      <p:ext uri="{BB962C8B-B14F-4D97-AF65-F5344CB8AC3E}">
        <p14:creationId xmlns:p14="http://schemas.microsoft.com/office/powerpoint/2010/main" val="1219364263"/>
      </p:ext>
    </p:extLst>
  </p:cSld>
  <p:clrMapOvr>
    <a:masterClrMapping/>
  </p:clrMapOvr>
  <p:transition spd="slow" advClick="0" advTm="14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err="1"/>
              <a:t>Olave</a:t>
            </a:r>
            <a:r>
              <a:rPr lang="en-GB" dirty="0"/>
              <a:t> 2019 - Fundraising </a:t>
            </a:r>
            <a:br>
              <a:rPr lang="en-GB" dirty="0"/>
            </a:br>
            <a:endParaRPr lang="en-GB" dirty="0"/>
          </a:p>
        </p:txBody>
      </p:sp>
      <p:sp>
        <p:nvSpPr>
          <p:cNvPr id="3" name="Content Placeholder 2"/>
          <p:cNvSpPr>
            <a:spLocks noGrp="1"/>
          </p:cNvSpPr>
          <p:nvPr>
            <p:ph idx="1"/>
          </p:nvPr>
        </p:nvSpPr>
        <p:spPr/>
        <p:txBody>
          <a:bodyPr/>
          <a:lstStyle/>
          <a:p>
            <a:endParaRPr lang="en-GB" sz="2500" dirty="0"/>
          </a:p>
          <a:p>
            <a:r>
              <a:rPr lang="en-GB" sz="2500" dirty="0"/>
              <a:t>Many units, districts and divisions fundraise to help with the cost of the camp.</a:t>
            </a:r>
          </a:p>
          <a:p>
            <a:endParaRPr lang="en-GB" sz="2500" dirty="0"/>
          </a:p>
          <a:p>
            <a:r>
              <a:rPr lang="en-GB" sz="2500" dirty="0"/>
              <a:t>Share your fundraising experiences with others.</a:t>
            </a:r>
          </a:p>
          <a:p>
            <a:endParaRPr lang="en-GB" sz="2500" dirty="0"/>
          </a:p>
          <a:p>
            <a:r>
              <a:rPr lang="en-GB" sz="2500" dirty="0"/>
              <a:t>A list of fundraising ideas will be on the website. </a:t>
            </a:r>
          </a:p>
          <a:p>
            <a:pPr marL="0" indent="0">
              <a:buNone/>
            </a:pPr>
            <a:endParaRPr lang="en-GB" sz="2500" dirty="0"/>
          </a:p>
          <a:p>
            <a:pPr marL="0" indent="0" algn="ctr">
              <a:buNone/>
            </a:pPr>
            <a:r>
              <a:rPr lang="en-GB" sz="2500" b="1" dirty="0">
                <a:solidFill>
                  <a:srgbClr val="002060"/>
                </a:solidFill>
              </a:rPr>
              <a:t>www.olave.org.uk</a:t>
            </a:r>
            <a:endParaRPr lang="en-GB" b="1" dirty="0">
              <a:solidFill>
                <a:srgbClr val="002060"/>
              </a:solidFill>
            </a:endParaRPr>
          </a:p>
        </p:txBody>
      </p:sp>
    </p:spTree>
    <p:extLst>
      <p:ext uri="{BB962C8B-B14F-4D97-AF65-F5344CB8AC3E}">
        <p14:creationId xmlns:p14="http://schemas.microsoft.com/office/powerpoint/2010/main" val="2367034010"/>
      </p:ext>
    </p:extLst>
  </p:cSld>
  <p:clrMapOvr>
    <a:masterClrMapping/>
  </p:clrMapOvr>
  <p:transition spd="slow" advClick="0" advTm="14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33388" y="274638"/>
            <a:ext cx="8386762" cy="554037"/>
          </a:xfrm>
        </p:spPr>
        <p:txBody>
          <a:bodyPr/>
          <a:lstStyle/>
          <a:p>
            <a:pPr algn="ctr"/>
            <a:r>
              <a:rPr lang="en-GB" dirty="0" err="1">
                <a:solidFill>
                  <a:schemeClr val="bg2"/>
                </a:solidFill>
                <a:ea typeface="TrebuchetMS-Bold"/>
              </a:rPr>
              <a:t>Olave</a:t>
            </a:r>
            <a:r>
              <a:rPr lang="en-GB" dirty="0">
                <a:solidFill>
                  <a:schemeClr val="bg2"/>
                </a:solidFill>
                <a:ea typeface="TrebuchetMS-Bold"/>
              </a:rPr>
              <a:t> 2019 – who is able to join </a:t>
            </a:r>
            <a:r>
              <a:rPr lang="en-GB" dirty="0" smtClean="0">
                <a:solidFill>
                  <a:schemeClr val="bg2"/>
                </a:solidFill>
                <a:ea typeface="TrebuchetMS-Bold"/>
              </a:rPr>
              <a:t>us?</a:t>
            </a:r>
            <a:endParaRPr lang="en-GB" dirty="0">
              <a:solidFill>
                <a:schemeClr val="bg2"/>
              </a:solidFill>
              <a:ea typeface="TrebuchetMS-Bold"/>
            </a:endParaRPr>
          </a:p>
        </p:txBody>
      </p:sp>
      <p:sp>
        <p:nvSpPr>
          <p:cNvPr id="3" name="Content Placeholder 2"/>
          <p:cNvSpPr>
            <a:spLocks noGrp="1"/>
          </p:cNvSpPr>
          <p:nvPr>
            <p:ph idx="1"/>
          </p:nvPr>
        </p:nvSpPr>
        <p:spPr>
          <a:xfrm>
            <a:off x="433388" y="1084263"/>
            <a:ext cx="8386762" cy="4549775"/>
          </a:xfrm>
        </p:spPr>
        <p:txBody>
          <a:bodyPr/>
          <a:lstStyle/>
          <a:p>
            <a:pPr>
              <a:buFont typeface="Arial" pitchFamily="34" charset="0"/>
              <a:buNone/>
              <a:defRPr/>
            </a:pPr>
            <a:endParaRPr lang="en-GB" sz="2800" dirty="0"/>
          </a:p>
          <a:p>
            <a:pPr>
              <a:buFont typeface="Arial" pitchFamily="34" charset="0"/>
              <a:buNone/>
              <a:defRPr/>
            </a:pPr>
            <a:endParaRPr lang="en-GB" sz="2800" dirty="0"/>
          </a:p>
          <a:p>
            <a:pPr>
              <a:buFont typeface="Arial" pitchFamily="34" charset="0"/>
              <a:buNone/>
              <a:defRPr/>
            </a:pPr>
            <a:endParaRPr lang="en-GB" sz="2800" dirty="0"/>
          </a:p>
          <a:p>
            <a:pPr>
              <a:buFont typeface="Arial" pitchFamily="34" charset="0"/>
              <a:buNone/>
              <a:defRPr/>
            </a:pPr>
            <a:endParaRPr lang="en-GB" sz="2800" dirty="0"/>
          </a:p>
        </p:txBody>
      </p:sp>
      <p:sp>
        <p:nvSpPr>
          <p:cNvPr id="2" name="TextBox 1"/>
          <p:cNvSpPr txBox="1"/>
          <p:nvPr/>
        </p:nvSpPr>
        <p:spPr>
          <a:xfrm>
            <a:off x="433388" y="1228299"/>
            <a:ext cx="8119769" cy="4847481"/>
          </a:xfrm>
          <a:prstGeom prst="rect">
            <a:avLst/>
          </a:prstGeom>
          <a:noFill/>
        </p:spPr>
        <p:txBody>
          <a:bodyPr wrap="square" rtlCol="0">
            <a:spAutoFit/>
          </a:bodyPr>
          <a:lstStyle/>
          <a:p>
            <a:pPr marL="285750" indent="-285750">
              <a:buFont typeface="Arial" panose="020B0604020202020204" pitchFamily="34" charset="0"/>
              <a:buChar char="•"/>
            </a:pPr>
            <a:r>
              <a:rPr lang="en-GB" sz="2500" dirty="0" err="1">
                <a:latin typeface="Trebuchet MS" panose="020B0603020202020204" pitchFamily="34" charset="0"/>
              </a:rPr>
              <a:t>Girlguiding</a:t>
            </a:r>
            <a:r>
              <a:rPr lang="en-GB" sz="2500" dirty="0">
                <a:latin typeface="Trebuchet MS" panose="020B0603020202020204" pitchFamily="34" charset="0"/>
              </a:rPr>
              <a:t> Sussex </a:t>
            </a:r>
            <a:r>
              <a:rPr lang="en-GB" sz="2500" dirty="0" smtClean="0">
                <a:latin typeface="Trebuchet MS" panose="020B0603020202020204" pitchFamily="34" charset="0"/>
              </a:rPr>
              <a:t>East County - </a:t>
            </a:r>
            <a:r>
              <a:rPr lang="en-GB" sz="2500" dirty="0">
                <a:latin typeface="Trebuchet MS" panose="020B0603020202020204" pitchFamily="34" charset="0"/>
              </a:rPr>
              <a:t>leaders* and helpers.</a:t>
            </a:r>
          </a:p>
          <a:p>
            <a:pPr marL="285750" indent="-285750">
              <a:buFont typeface="Arial" panose="020B0604020202020204" pitchFamily="34" charset="0"/>
              <a:buChar char="•"/>
            </a:pPr>
            <a:endParaRPr lang="en-GB" sz="2500" dirty="0">
              <a:latin typeface="Trebuchet MS" panose="020B0603020202020204" pitchFamily="34" charset="0"/>
            </a:endParaRPr>
          </a:p>
          <a:p>
            <a:pPr marL="285750" indent="-285750">
              <a:buFont typeface="Arial" panose="020B0604020202020204" pitchFamily="34" charset="0"/>
              <a:buChar char="•"/>
            </a:pPr>
            <a:r>
              <a:rPr lang="en-GB" sz="2500" dirty="0">
                <a:latin typeface="Trebuchet MS" panose="020B0603020202020204" pitchFamily="34" charset="0"/>
              </a:rPr>
              <a:t>Girlguiding Sussex East </a:t>
            </a:r>
            <a:r>
              <a:rPr lang="en-GB" sz="2500" dirty="0" smtClean="0">
                <a:latin typeface="Trebuchet MS" panose="020B0603020202020204" pitchFamily="34" charset="0"/>
              </a:rPr>
              <a:t>County - </a:t>
            </a:r>
            <a:r>
              <a:rPr lang="en-GB" sz="2500" dirty="0">
                <a:latin typeface="Trebuchet MS" panose="020B0603020202020204" pitchFamily="34" charset="0"/>
              </a:rPr>
              <a:t>Trefoil Guild members. </a:t>
            </a:r>
          </a:p>
          <a:p>
            <a:pPr marL="285750" indent="-285750">
              <a:buFont typeface="Arial" panose="020B0604020202020204" pitchFamily="34" charset="0"/>
              <a:buChar char="•"/>
            </a:pPr>
            <a:endParaRPr lang="en-GB" sz="2500" dirty="0">
              <a:latin typeface="Trebuchet MS" panose="020B0603020202020204" pitchFamily="34" charset="0"/>
            </a:endParaRPr>
          </a:p>
          <a:p>
            <a:pPr marL="285750" indent="-285750">
              <a:buFont typeface="Arial" panose="020B0604020202020204" pitchFamily="34" charset="0"/>
              <a:buChar char="•"/>
            </a:pPr>
            <a:r>
              <a:rPr lang="en-GB" sz="2500" dirty="0">
                <a:latin typeface="Trebuchet MS" panose="020B0603020202020204" pitchFamily="34" charset="0"/>
              </a:rPr>
              <a:t>Leaders &amp; helpers from other counties in </a:t>
            </a:r>
            <a:r>
              <a:rPr lang="en-GB" sz="2500" dirty="0" err="1">
                <a:latin typeface="Trebuchet MS" panose="020B0603020202020204" pitchFamily="34" charset="0"/>
              </a:rPr>
              <a:t>Girlguiding</a:t>
            </a:r>
            <a:r>
              <a:rPr lang="en-GB" sz="2500" dirty="0">
                <a:latin typeface="Trebuchet MS" panose="020B0603020202020204" pitchFamily="34" charset="0"/>
              </a:rPr>
              <a:t> UK.</a:t>
            </a:r>
          </a:p>
          <a:p>
            <a:pPr marL="285750" indent="-285750">
              <a:buFont typeface="Arial" panose="020B0604020202020204" pitchFamily="34" charset="0"/>
              <a:buChar char="•"/>
            </a:pPr>
            <a:endParaRPr lang="en-GB" sz="2500" dirty="0">
              <a:latin typeface="Trebuchet MS" panose="020B0603020202020204" pitchFamily="34" charset="0"/>
            </a:endParaRPr>
          </a:p>
          <a:p>
            <a:pPr marL="285750" indent="-285750">
              <a:buFont typeface="Arial" panose="020B0604020202020204" pitchFamily="34" charset="0"/>
              <a:buChar char="•"/>
            </a:pPr>
            <a:r>
              <a:rPr lang="en-GB" sz="2500" dirty="0">
                <a:latin typeface="Trebuchet MS" panose="020B0603020202020204" pitchFamily="34" charset="0"/>
              </a:rPr>
              <a:t>International Service Crew.</a:t>
            </a:r>
          </a:p>
          <a:p>
            <a:pPr marL="285750" indent="-285750">
              <a:buFont typeface="Arial" panose="020B0604020202020204" pitchFamily="34" charset="0"/>
              <a:buChar char="•"/>
            </a:pPr>
            <a:endParaRPr lang="en-GB" sz="2800" dirty="0">
              <a:latin typeface="Trebuchet MS" panose="020B0603020202020204" pitchFamily="34" charset="0"/>
            </a:endParaRPr>
          </a:p>
          <a:p>
            <a:r>
              <a:rPr lang="en-GB" sz="2800" dirty="0">
                <a:latin typeface="Trebuchet MS" panose="020B0603020202020204" pitchFamily="34" charset="0"/>
              </a:rPr>
              <a:t>* </a:t>
            </a:r>
            <a:r>
              <a:rPr lang="en-GB" sz="1600" dirty="0">
                <a:latin typeface="Trebuchet MS" panose="020B0603020202020204" pitchFamily="34" charset="0"/>
              </a:rPr>
              <a:t>A county grant is available to Sussex East Leaders</a:t>
            </a:r>
            <a:endParaRPr lang="en-GB" sz="2800" dirty="0">
              <a:latin typeface="Trebuchet MS" panose="020B0603020202020204" pitchFamily="34" charset="0"/>
            </a:endParaRPr>
          </a:p>
          <a:p>
            <a:r>
              <a:rPr lang="en-GB" sz="2800" dirty="0"/>
              <a:t> </a:t>
            </a:r>
          </a:p>
        </p:txBody>
      </p:sp>
    </p:spTree>
  </p:cSld>
  <p:clrMapOvr>
    <a:masterClrMapping/>
  </p:clrMapOvr>
  <p:transition spd="slow" advClick="0" advTm="14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40C36EF-310B-4E79-88DC-AACFCE1E8677}"/>
              </a:ext>
            </a:extLst>
          </p:cNvPr>
          <p:cNvPicPr>
            <a:picLocks noChangeAspect="1"/>
          </p:cNvPicPr>
          <p:nvPr/>
        </p:nvPicPr>
        <p:blipFill>
          <a:blip r:embed="rId3"/>
          <a:stretch>
            <a:fillRect/>
          </a:stretch>
        </p:blipFill>
        <p:spPr>
          <a:xfrm rot="20922236">
            <a:off x="596800" y="3564245"/>
            <a:ext cx="3517247" cy="2512320"/>
          </a:xfrm>
          <a:prstGeom prst="rect">
            <a:avLst/>
          </a:prstGeom>
        </p:spPr>
      </p:pic>
      <p:pic>
        <p:nvPicPr>
          <p:cNvPr id="7" name="Picture 6">
            <a:extLst>
              <a:ext uri="{FF2B5EF4-FFF2-40B4-BE49-F238E27FC236}">
                <a16:creationId xmlns:a16="http://schemas.microsoft.com/office/drawing/2014/main" xmlns="" id="{A4B5BC0E-4195-4FBB-BA22-5CB9AC8294CE}"/>
              </a:ext>
            </a:extLst>
          </p:cNvPr>
          <p:cNvPicPr>
            <a:picLocks noChangeAspect="1"/>
          </p:cNvPicPr>
          <p:nvPr/>
        </p:nvPicPr>
        <p:blipFill>
          <a:blip r:embed="rId4"/>
          <a:stretch>
            <a:fillRect/>
          </a:stretch>
        </p:blipFill>
        <p:spPr>
          <a:xfrm rot="792732">
            <a:off x="5265475" y="3596299"/>
            <a:ext cx="3257056" cy="2621800"/>
          </a:xfrm>
          <a:prstGeom prst="rect">
            <a:avLst/>
          </a:prstGeom>
        </p:spPr>
      </p:pic>
      <p:sp>
        <p:nvSpPr>
          <p:cNvPr id="2" name="Title 1">
            <a:extLst>
              <a:ext uri="{FF2B5EF4-FFF2-40B4-BE49-F238E27FC236}">
                <a16:creationId xmlns:a16="http://schemas.microsoft.com/office/drawing/2014/main" xmlns="" id="{EB253F21-B382-486F-A32E-9269F231B6B9}"/>
              </a:ext>
            </a:extLst>
          </p:cNvPr>
          <p:cNvSpPr>
            <a:spLocks noGrp="1"/>
          </p:cNvSpPr>
          <p:nvPr>
            <p:ph type="title"/>
          </p:nvPr>
        </p:nvSpPr>
        <p:spPr/>
        <p:txBody>
          <a:bodyPr/>
          <a:lstStyle/>
          <a:p>
            <a:pPr algn="ctr"/>
            <a:r>
              <a:rPr lang="en-GB" i="1" dirty="0"/>
              <a:t>You</a:t>
            </a:r>
            <a:r>
              <a:rPr lang="en-GB" dirty="0"/>
              <a:t> can help make this happen ….</a:t>
            </a:r>
          </a:p>
        </p:txBody>
      </p:sp>
      <p:pic>
        <p:nvPicPr>
          <p:cNvPr id="5" name="Picture 4">
            <a:extLst>
              <a:ext uri="{FF2B5EF4-FFF2-40B4-BE49-F238E27FC236}">
                <a16:creationId xmlns:a16="http://schemas.microsoft.com/office/drawing/2014/main" xmlns="" id="{F1000322-8945-4213-BC46-D49DFF2A2F16}"/>
              </a:ext>
            </a:extLst>
          </p:cNvPr>
          <p:cNvPicPr>
            <a:picLocks noChangeAspect="1"/>
          </p:cNvPicPr>
          <p:nvPr/>
        </p:nvPicPr>
        <p:blipFill>
          <a:blip r:embed="rId5"/>
          <a:stretch>
            <a:fillRect/>
          </a:stretch>
        </p:blipFill>
        <p:spPr>
          <a:xfrm>
            <a:off x="433832" y="916681"/>
            <a:ext cx="3650135" cy="2512319"/>
          </a:xfrm>
          <a:prstGeom prst="rect">
            <a:avLst/>
          </a:prstGeom>
        </p:spPr>
      </p:pic>
      <p:pic>
        <p:nvPicPr>
          <p:cNvPr id="11" name="Picture 10">
            <a:extLst>
              <a:ext uri="{FF2B5EF4-FFF2-40B4-BE49-F238E27FC236}">
                <a16:creationId xmlns:a16="http://schemas.microsoft.com/office/drawing/2014/main" xmlns="" id="{B54B539A-5FC3-4520-A0C7-932C5C8413CE}"/>
              </a:ext>
            </a:extLst>
          </p:cNvPr>
          <p:cNvPicPr>
            <a:picLocks noChangeAspect="1"/>
          </p:cNvPicPr>
          <p:nvPr/>
        </p:nvPicPr>
        <p:blipFill>
          <a:blip r:embed="rId6"/>
          <a:stretch>
            <a:fillRect/>
          </a:stretch>
        </p:blipFill>
        <p:spPr>
          <a:xfrm>
            <a:off x="4627289" y="980662"/>
            <a:ext cx="4144399" cy="2420202"/>
          </a:xfrm>
          <a:prstGeom prst="rect">
            <a:avLst/>
          </a:prstGeom>
        </p:spPr>
      </p:pic>
    </p:spTree>
    <p:extLst>
      <p:ext uri="{BB962C8B-B14F-4D97-AF65-F5344CB8AC3E}">
        <p14:creationId xmlns:p14="http://schemas.microsoft.com/office/powerpoint/2010/main" val="1598211574"/>
      </p:ext>
    </p:extLst>
  </p:cSld>
  <p:clrMapOvr>
    <a:masterClrMapping/>
  </p:clrMapOvr>
  <p:transition spd="slow" advClick="0" advTm="14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33388" y="274638"/>
            <a:ext cx="8386762" cy="554037"/>
          </a:xfrm>
        </p:spPr>
        <p:txBody>
          <a:bodyPr/>
          <a:lstStyle/>
          <a:p>
            <a:pPr algn="ctr"/>
            <a:r>
              <a:rPr lang="en-GB" dirty="0" err="1">
                <a:solidFill>
                  <a:schemeClr val="bg2"/>
                </a:solidFill>
                <a:ea typeface="TrebuchetMS-Bold"/>
              </a:rPr>
              <a:t>Olave</a:t>
            </a:r>
            <a:r>
              <a:rPr lang="en-GB" dirty="0">
                <a:solidFill>
                  <a:schemeClr val="bg2"/>
                </a:solidFill>
                <a:ea typeface="TrebuchetMS-Bold"/>
              </a:rPr>
              <a:t> 2019 – we need you!</a:t>
            </a:r>
          </a:p>
        </p:txBody>
      </p:sp>
      <p:sp>
        <p:nvSpPr>
          <p:cNvPr id="6" name="Content Placeholder 5"/>
          <p:cNvSpPr>
            <a:spLocks noGrp="1"/>
          </p:cNvSpPr>
          <p:nvPr>
            <p:ph idx="1"/>
          </p:nvPr>
        </p:nvSpPr>
        <p:spPr>
          <a:xfrm>
            <a:off x="433388" y="1084263"/>
            <a:ext cx="8386762" cy="4549775"/>
          </a:xfrm>
        </p:spPr>
        <p:txBody>
          <a:bodyPr/>
          <a:lstStyle/>
          <a:p>
            <a:pPr marL="0" indent="0">
              <a:buNone/>
              <a:defRPr/>
            </a:pPr>
            <a:r>
              <a:rPr lang="en-GB" sz="2500" dirty="0"/>
              <a:t>To make sure that everyone has a great time, </a:t>
            </a:r>
            <a:r>
              <a:rPr lang="en-GB" sz="2500" dirty="0" err="1"/>
              <a:t>Olave</a:t>
            </a:r>
            <a:r>
              <a:rPr lang="en-GB" sz="2500" dirty="0"/>
              <a:t> 2019 needs you … </a:t>
            </a:r>
          </a:p>
          <a:p>
            <a:pPr marL="0" indent="0">
              <a:buNone/>
              <a:defRPr/>
            </a:pPr>
            <a:endParaRPr lang="en-GB" sz="2500" dirty="0"/>
          </a:p>
          <a:p>
            <a:pPr>
              <a:defRPr/>
            </a:pPr>
            <a:r>
              <a:rPr lang="en-GB" sz="2500" dirty="0"/>
              <a:t>Guide &amp; Senior Section leaders can camp on sub camps with their </a:t>
            </a:r>
            <a:r>
              <a:rPr lang="en-GB" sz="2500" dirty="0" smtClean="0"/>
              <a:t>unit</a:t>
            </a:r>
            <a:r>
              <a:rPr lang="en-GB" sz="2500" dirty="0"/>
              <a:t>. </a:t>
            </a:r>
          </a:p>
          <a:p>
            <a:pPr>
              <a:defRPr/>
            </a:pPr>
            <a:endParaRPr lang="en-GB" sz="2500" dirty="0"/>
          </a:p>
          <a:p>
            <a:pPr>
              <a:defRPr/>
            </a:pPr>
            <a:r>
              <a:rPr lang="en-GB" sz="2500" dirty="0"/>
              <a:t>Other adults will camp on the Central sub camp along with the service crew. Members of WAGGGS </a:t>
            </a:r>
            <a:r>
              <a:rPr lang="en-GB" sz="1800" dirty="0"/>
              <a:t>(over 18 years) </a:t>
            </a:r>
            <a:r>
              <a:rPr lang="en-GB" sz="2400" dirty="0"/>
              <a:t>will be welcomed into the service crew.</a:t>
            </a:r>
          </a:p>
          <a:p>
            <a:pPr>
              <a:defRPr/>
            </a:pPr>
            <a:endParaRPr lang="en-GB" dirty="0">
              <a:solidFill>
                <a:schemeClr val="accent4"/>
              </a:solidFill>
            </a:endParaRPr>
          </a:p>
          <a:p>
            <a:pPr marL="0" indent="0">
              <a:buNone/>
              <a:defRPr/>
            </a:pPr>
            <a:endParaRPr lang="en-GB" dirty="0">
              <a:solidFill>
                <a:schemeClr val="accent4"/>
              </a:solidFill>
            </a:endParaRPr>
          </a:p>
          <a:p>
            <a:pPr marL="0" indent="0">
              <a:buFont typeface="Arial" pitchFamily="34" charset="0"/>
              <a:buNone/>
              <a:defRPr/>
            </a:pPr>
            <a:endParaRPr lang="en-GB" dirty="0">
              <a:solidFill>
                <a:schemeClr val="accent4"/>
              </a:solidFill>
            </a:endParaRPr>
          </a:p>
          <a:p>
            <a:pPr marL="0" indent="0" algn="ctr">
              <a:buFont typeface="Arial" pitchFamily="34" charset="0"/>
              <a:buNone/>
              <a:defRPr/>
            </a:pPr>
            <a:endParaRPr lang="en-GB" dirty="0">
              <a:solidFill>
                <a:schemeClr val="accent4"/>
              </a:solidFill>
            </a:endParaRPr>
          </a:p>
        </p:txBody>
      </p:sp>
    </p:spTree>
  </p:cSld>
  <p:clrMapOvr>
    <a:masterClrMapping/>
  </p:clrMapOvr>
  <p:transition spd="slow" advClick="0" advTm="14000">
    <p:wipe dir="r"/>
  </p:transition>
  <p:timing>
    <p:tnLst>
      <p:par>
        <p:cTn id="1" dur="indefinite" restart="never" nodeType="tmRoot"/>
      </p:par>
    </p:tnLst>
  </p:timing>
</p:sld>
</file>

<file path=ppt/theme/theme1.xml><?xml version="1.0" encoding="utf-8"?>
<a:theme xmlns:a="http://schemas.openxmlformats.org/drawingml/2006/main" name="Girlguiding PowerPoint Template">
  <a:themeElements>
    <a:clrScheme name="Girlguiding">
      <a:dk1>
        <a:sysClr val="windowText" lastClr="000000"/>
      </a:dk1>
      <a:lt1>
        <a:sysClr val="window" lastClr="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1195</TotalTime>
  <Words>2654</Words>
  <Application>Microsoft Office PowerPoint</Application>
  <PresentationFormat>On-screen Show (4:3)</PresentationFormat>
  <Paragraphs>232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Trebuchet MS</vt:lpstr>
      <vt:lpstr>TrebuchetMS-Bold</vt:lpstr>
      <vt:lpstr>Girlguiding PowerPoint Template</vt:lpstr>
      <vt:lpstr> </vt:lpstr>
      <vt:lpstr>Olave 2019 - Objectives</vt:lpstr>
      <vt:lpstr>Olave 2019</vt:lpstr>
      <vt:lpstr>Olave 2019 – Programme Theme</vt:lpstr>
      <vt:lpstr>Olave 2019</vt:lpstr>
      <vt:lpstr>Olave 2019 - Fundraising  </vt:lpstr>
      <vt:lpstr>Olave 2019 – who is able to join us?</vt:lpstr>
      <vt:lpstr>You can help make this happen ….</vt:lpstr>
      <vt:lpstr>Olave 2019 – we need you!</vt:lpstr>
      <vt:lpstr>Olave 2019 – Leaders bringing children</vt:lpstr>
      <vt:lpstr>Olave 2019 – booking system</vt:lpstr>
      <vt:lpstr>Olave 2019 – advertising</vt:lpstr>
      <vt:lpstr>Olave 2019 </vt:lpstr>
      <vt:lpstr>Olave 2019</vt:lpstr>
      <vt:lpstr>Olave 2019 – volunteer role vacancies</vt:lpstr>
      <vt:lpstr>Olave 2019 – who we need!</vt:lpstr>
      <vt:lpstr>Olave 2019 - Volunteers</vt:lpstr>
      <vt:lpstr>Olave 2019   Girlguiding Sussex East County  International Camp</vt:lpstr>
    </vt:vector>
  </TitlesOfParts>
  <Company>Girlguiding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Stone</dc:creator>
  <cp:lastModifiedBy>Girlguiding Training</cp:lastModifiedBy>
  <cp:revision>128</cp:revision>
  <dcterms:created xsi:type="dcterms:W3CDTF">2013-02-21T12:36:47Z</dcterms:created>
  <dcterms:modified xsi:type="dcterms:W3CDTF">2018-04-17T17:24:34Z</dcterms:modified>
</cp:coreProperties>
</file>